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7FFFDE4E_4F27787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9" r:id="rId1"/>
  </p:sldMasterIdLst>
  <p:notesMasterIdLst>
    <p:notesMasterId r:id="rId10"/>
  </p:notesMasterIdLst>
  <p:handoutMasterIdLst>
    <p:handoutMasterId r:id="rId11"/>
  </p:handoutMasterIdLst>
  <p:sldIdLst>
    <p:sldId id="281" r:id="rId2"/>
    <p:sldId id="2147474981" r:id="rId3"/>
    <p:sldId id="2147474753" r:id="rId4"/>
    <p:sldId id="2147474762" r:id="rId5"/>
    <p:sldId id="2147474755" r:id="rId6"/>
    <p:sldId id="2147475022" r:id="rId7"/>
    <p:sldId id="2147474756" r:id="rId8"/>
    <p:sldId id="2147475023" r:id="rId9"/>
  </p:sldIdLst>
  <p:sldSz cx="12188825" cy="6858000"/>
  <p:notesSz cx="7010400" cy="92964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3116FA-9CA5-A1FC-A061-4E5D5D1907A0}" name="Johnson, Shawn" initials="JS" userId="S::SXJ0YCB@fpl.com::2038fdb1-b101-448c-b45c-677c805b9f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7" autoAdjust="0"/>
    <p:restoredTop sz="91803" autoAdjust="0"/>
  </p:normalViewPr>
  <p:slideViewPr>
    <p:cSldViewPr snapToGrid="0" showGuides="1">
      <p:cViewPr varScale="1">
        <p:scale>
          <a:sx n="104" d="100"/>
          <a:sy n="104" d="100"/>
        </p:scale>
        <p:origin x="900" y="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80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-374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7FFFDE4E_4F2778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F0E410E-8D24-4C44-BF52-9D48CAA0C106}" authorId="{8A3116FA-9CA5-A1FC-A061-4E5D5D1907A0}" created="2023-09-05T12:47:16.093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327986802" sldId="2147475022"/>
      <ac:spMk id="9" creationId="{84F60B9E-D4C3-D6CD-859A-4AB63FD78F67}"/>
      <ac:txMk cp="72" len="3">
        <ac:context len="129" hash="3236302434"/>
      </ac:txMk>
    </ac:txMkLst>
    <p188:pos x="2857105" y="783826"/>
    <p188:txBody>
      <a:bodyPr/>
      <a:lstStyle/>
      <a:p>
        <a:r>
          <a:rPr lang="en-US"/>
          <a:t>Do we need to spell this out on first reference, or does this audience know what this means?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6F5E4C1A-F701-44C7-9565-736DDB210A2B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A19939AD-B3BD-4B10-87E6-5378297B4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204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C216F884-AF3B-4B7B-8ED0-CAE068B605B9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5DA77165-3720-43FB-ABF7-A011BC8C2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33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411537" y="4482932"/>
            <a:ext cx="6371675" cy="42531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71337" indent="-296668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86672" indent="-237334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61343" indent="-237334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36011" indent="-237334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610680" indent="-237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85349" indent="-237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60018" indent="-237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034687" indent="-23733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2287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131" indent="-226131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77165-3720-43FB-ABF7-A011BC8C24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2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">
    <p:bg>
      <p:bgPr>
        <a:solidFill>
          <a:srgbClr val="0096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635125"/>
            <a:ext cx="4722217" cy="2271760"/>
          </a:xfrm>
          <a:prstGeom prst="rect">
            <a:avLst/>
          </a:prstGeom>
          <a:effectLst>
            <a:outerShdw algn="ctr" rotWithShape="0">
              <a:schemeClr val="tx1"/>
            </a:outerShdw>
          </a:effectLst>
        </p:spPr>
        <p:txBody>
          <a:bodyPr anchor="t"/>
          <a:lstStyle>
            <a:lvl1pPr>
              <a:defRPr sz="34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Body Left"/>
          <p:cNvSpPr>
            <a:spLocks noGrp="1"/>
          </p:cNvSpPr>
          <p:nvPr>
            <p:ph sz="quarter" idx="11" hasCustomPrompt="1"/>
          </p:nvPr>
        </p:nvSpPr>
        <p:spPr>
          <a:xfrm>
            <a:off x="5741113" y="1635125"/>
            <a:ext cx="5839299" cy="4340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marL="342900" indent="-342900" algn="ctr">
              <a:buNone/>
              <a:defRPr lang="en-US" baseline="0" dirty="0" smtClean="0">
                <a:solidFill>
                  <a:srgbClr val="F8F8F8"/>
                </a:solidFill>
                <a:effectLst/>
              </a:defRPr>
            </a:lvl1pPr>
          </a:lstStyle>
          <a:p>
            <a:pPr marL="0" lvl="0" indent="0"/>
            <a:r>
              <a:rPr lang="en-US" dirty="0"/>
              <a:t>Click to insert Table / Chart / </a:t>
            </a:r>
            <a:br>
              <a:rPr lang="en-US" dirty="0"/>
            </a:br>
            <a:r>
              <a:rPr lang="en-US" dirty="0"/>
              <a:t>Smart Art / Photo / Clip Art / Media</a:t>
            </a:r>
          </a:p>
        </p:txBody>
      </p:sp>
      <p:sp>
        <p:nvSpPr>
          <p:cNvPr id="10" name="Presenter Name"/>
          <p:cNvSpPr>
            <a:spLocks noGrp="1"/>
          </p:cNvSpPr>
          <p:nvPr>
            <p:ph type="body" sz="quarter" idx="12" hasCustomPrompt="1"/>
          </p:nvPr>
        </p:nvSpPr>
        <p:spPr>
          <a:xfrm>
            <a:off x="612648" y="4865350"/>
            <a:ext cx="4743467" cy="331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Company Name"/>
          <p:cNvSpPr>
            <a:spLocks noGrp="1"/>
          </p:cNvSpPr>
          <p:nvPr>
            <p:ph type="body" sz="quarter" idx="13" hasCustomPrompt="1"/>
          </p:nvPr>
        </p:nvSpPr>
        <p:spPr>
          <a:xfrm>
            <a:off x="612648" y="5275310"/>
            <a:ext cx="4743467" cy="331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8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612648" y="5595366"/>
            <a:ext cx="4743467" cy="3314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  <a:effectLst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" name="MIO_LOGOPLACEHOLDER#titlewhite" hidden="1"/>
          <p:cNvSpPr>
            <a:spLocks noChangeAspect="1"/>
          </p:cNvSpPr>
          <p:nvPr userDrawn="1"/>
        </p:nvSpPr>
        <p:spPr bwMode="auto">
          <a:xfrm>
            <a:off x="612648" y="192024"/>
            <a:ext cx="2706624" cy="119786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pic>
        <p:nvPicPr>
          <p:cNvPr id="3" name="FPL#title" title="Top Left FPL Logo">
            <a:extLst>
              <a:ext uri="{FF2B5EF4-FFF2-40B4-BE49-F238E27FC236}">
                <a16:creationId xmlns:a16="http://schemas.microsoft.com/office/drawing/2014/main" id="{FD9DF81A-7760-B53A-FD0C-1DEE5837C352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9" y="192024"/>
            <a:ext cx="1378679" cy="11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7"/>
            <a:ext cx="9141619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04862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7324" y="228600"/>
            <a:ext cx="10969943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Header, which may be a maximum of two lines, at the top of each slide &lt;Replace with your own content at Arial 22 bold&gt;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 dirty="0"/>
              <a:t>Title (Arial 24 Bold) &lt;Replace With Your Own Content&gt;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441" y="1645921"/>
            <a:ext cx="10969943" cy="439134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/>
              <a:t>Bullet information (Arial 20 bold) </a:t>
            </a:r>
          </a:p>
          <a:p>
            <a:pPr lvl="1"/>
            <a:r>
              <a:rPr lang="en-US" dirty="0"/>
              <a:t>Supporting information (Arial 18 normal)</a:t>
            </a:r>
          </a:p>
          <a:p>
            <a:pPr lvl="1"/>
            <a:r>
              <a:rPr lang="en-US" dirty="0"/>
              <a:t>Supporting information (Arial 18 normal) </a:t>
            </a:r>
          </a:p>
          <a:p>
            <a:pPr lvl="2"/>
            <a:r>
              <a:rPr lang="en-US" dirty="0"/>
              <a:t>Supporting information not in bold (Arial 18 normal)</a:t>
            </a:r>
          </a:p>
          <a:p>
            <a:pPr lvl="0"/>
            <a:r>
              <a:rPr lang="en-US" dirty="0"/>
              <a:t>Bullet information (Arial 20 bold)</a:t>
            </a:r>
          </a:p>
          <a:p>
            <a:pPr lvl="1"/>
            <a:r>
              <a:rPr lang="en-US" dirty="0"/>
              <a:t>Supporting information (Arial 18 normal)</a:t>
            </a:r>
          </a:p>
          <a:p>
            <a:pPr lvl="1"/>
            <a:r>
              <a:rPr lang="en-US" dirty="0"/>
              <a:t>Supporting information (Arial 18 normal) </a:t>
            </a:r>
          </a:p>
          <a:p>
            <a:pPr lvl="2"/>
            <a:r>
              <a:rPr lang="en-US" dirty="0"/>
              <a:t>Supporting information not in bold (Arial 18 normal)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17309" y="6272784"/>
            <a:ext cx="8532178" cy="533400"/>
          </a:xfrm>
        </p:spPr>
        <p:txBody>
          <a:bodyPr anchor="b"/>
          <a:lstStyle>
            <a:lvl1pPr marL="169863" indent="-169863" algn="l">
              <a:buFont typeface="+mj-lt"/>
              <a:buAutoNum type="arabicParenR"/>
              <a:defRPr sz="10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Data sources at Arial 10 not bold. Round bullets or paragraphed numbers. Dates entered without bullets.</a:t>
            </a:r>
          </a:p>
          <a:p>
            <a:pPr lvl="0"/>
            <a:r>
              <a:rPr lang="en-US" dirty="0"/>
              <a:t>00/00/0000 &lt;If needed, date format, remove bullet/number&gt; - &lt;if needed, Arial 10 no bold&gt;</a:t>
            </a:r>
          </a:p>
        </p:txBody>
      </p:sp>
    </p:spTree>
    <p:extLst>
      <p:ext uri="{BB962C8B-B14F-4D97-AF65-F5344CB8AC3E}">
        <p14:creationId xmlns:p14="http://schemas.microsoft.com/office/powerpoint/2010/main" val="939221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: Text; R: Object;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09441" y="5397183"/>
            <a:ext cx="10969943" cy="640080"/>
          </a:xfrm>
          <a:solidFill>
            <a:schemeClr val="tx2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</a:rPr>
              <a:t>Use this optional box in Arial 18 bold, centered, to sum up, further explain or emphasize data presented on the slide. Delete box if not used.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(Arial 24 Bold) &lt;Replace With Your Own Content&gt;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6195986" y="1645920"/>
            <a:ext cx="5383398" cy="3703320"/>
          </a:xfrm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pPr marL="0" lvl="0" indent="0"/>
            <a:r>
              <a:rPr lang="en-US" dirty="0"/>
              <a:t>Click to insert Table / Chart / Smart Art / Photo / Clip Art / Media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609441" y="1645920"/>
            <a:ext cx="5383398" cy="370332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/>
              <a:t>Bullet information (Arial 20 bold) </a:t>
            </a:r>
          </a:p>
          <a:p>
            <a:pPr lvl="1"/>
            <a:r>
              <a:rPr lang="en-US" dirty="0"/>
              <a:t>Supporting information (Arial 18 normal)</a:t>
            </a:r>
          </a:p>
          <a:p>
            <a:pPr lvl="1"/>
            <a:r>
              <a:rPr lang="en-US" dirty="0"/>
              <a:t>Supporting information (Arial 18 normal) </a:t>
            </a:r>
          </a:p>
          <a:p>
            <a:pPr lvl="2"/>
            <a:r>
              <a:rPr lang="en-US" dirty="0"/>
              <a:t>Supporting information not in bold (Arial 18 normal)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7324" y="228600"/>
            <a:ext cx="10969943" cy="64008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Header, which may be a maximum of two lines, at the top of each slide &lt;Replace with your own content at Arial 22 bold&gt;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117309" y="6272784"/>
            <a:ext cx="8532178" cy="533400"/>
          </a:xfrm>
        </p:spPr>
        <p:txBody>
          <a:bodyPr anchor="b"/>
          <a:lstStyle>
            <a:lvl1pPr marL="169863" indent="-169863" algn="l">
              <a:buFont typeface="+mj-lt"/>
              <a:buAutoNum type="arabicParenR"/>
              <a:defRPr sz="1000" b="0" baseline="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Data sources at Arial 10 not bold. Round bullets or paragraphed numbers. Dates entered without bullets.</a:t>
            </a:r>
          </a:p>
          <a:p>
            <a:pPr lvl="0"/>
            <a:r>
              <a:rPr lang="en-US" dirty="0"/>
              <a:t>00/00/0000 &lt;If needed, date format, remove bullet/number&gt; - &lt;if needed, Arial 10 no bold&gt;</a:t>
            </a:r>
          </a:p>
        </p:txBody>
      </p:sp>
    </p:spTree>
    <p:extLst>
      <p:ext uri="{BB962C8B-B14F-4D97-AF65-F5344CB8AC3E}">
        <p14:creationId xmlns:p14="http://schemas.microsoft.com/office/powerpoint/2010/main" val="257917553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ntent">
    <p:bg>
      <p:bgPr>
        <a:solidFill>
          <a:srgbClr val="009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ody"/>
          <p:cNvSpPr>
            <a:spLocks noGrp="1"/>
          </p:cNvSpPr>
          <p:nvPr>
            <p:ph sz="quarter" idx="16" hasCustomPrompt="1"/>
          </p:nvPr>
        </p:nvSpPr>
        <p:spPr>
          <a:xfrm>
            <a:off x="612648" y="1207008"/>
            <a:ext cx="10972060" cy="4030189"/>
          </a:xfrm>
          <a:prstGeom prst="rect">
            <a:avLst/>
          </a:prstGeom>
        </p:spPr>
        <p:txBody>
          <a:bodyPr lIns="27432" tIns="0" rIns="27432"/>
          <a:lstStyle>
            <a:lvl1pPr>
              <a:defRPr/>
            </a:lvl1pPr>
            <a:lvl3pPr>
              <a:defRPr/>
            </a:lvl3pPr>
          </a:lstStyle>
          <a:p>
            <a:pPr lvl="0"/>
            <a:r>
              <a:rPr lang="en-US" dirty="0"/>
              <a:t>Bullet information in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ource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" y="5327908"/>
            <a:ext cx="5484971" cy="71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sz="800" b="0" baseline="0" dirty="0" smtClean="0">
                <a:solidFill>
                  <a:schemeClr val="accent3"/>
                </a:solidFill>
                <a:effectLst/>
                <a:cs typeface="Arial" panose="020B0604020202020204" pitchFamily="34" charset="0"/>
              </a:defRPr>
            </a:lvl1pPr>
          </a:lstStyle>
          <a:p>
            <a:pPr marL="169863" lvl="0" indent="-169863">
              <a:buClrTx/>
              <a:buFont typeface="+mj-lt"/>
              <a:buAutoNum type="arabicParenR"/>
            </a:pPr>
            <a:r>
              <a:rPr lang="en-US" dirty="0"/>
              <a:t>Data sources at Arial 8 not bold. Round bullets or paragraphed numbers. Dates entered without bullets. 00/00/0000 &lt;If needed, date format, remove bullet/number&gt; - &lt;if needed, Arial 8 no bold&gt;</a:t>
            </a:r>
          </a:p>
        </p:txBody>
      </p:sp>
      <p:sp>
        <p:nvSpPr>
          <p:cNvPr id="8" name="Title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12648" y="219456"/>
            <a:ext cx="10967827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" tIns="0" rIns="27432" bIns="27432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/>
              <a:t>Slide Title in Arial 30 Bold</a:t>
            </a:r>
          </a:p>
        </p:txBody>
      </p:sp>
    </p:spTree>
    <p:extLst>
      <p:ext uri="{BB962C8B-B14F-4D97-AF65-F5344CB8AC3E}">
        <p14:creationId xmlns:p14="http://schemas.microsoft.com/office/powerpoint/2010/main" val="1711690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odyRight"/>
          <p:cNvSpPr>
            <a:spLocks noGrp="1"/>
          </p:cNvSpPr>
          <p:nvPr>
            <p:ph sz="quarter" idx="17" hasCustomPrompt="1"/>
          </p:nvPr>
        </p:nvSpPr>
        <p:spPr>
          <a:xfrm>
            <a:off x="6401251" y="1207008"/>
            <a:ext cx="5197180" cy="4035552"/>
          </a:xfrm>
          <a:prstGeom prst="rect">
            <a:avLst/>
          </a:prstGeom>
        </p:spPr>
        <p:txBody>
          <a:bodyPr lIns="27432" tIns="0" rIns="27432"/>
          <a:lstStyle>
            <a:lvl1pPr>
              <a:defRPr/>
            </a:lvl1pPr>
          </a:lstStyle>
          <a:p>
            <a:pPr lvl="0"/>
            <a:r>
              <a:rPr lang="en-US" dirty="0"/>
              <a:t>Bullet information in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BodyLeft"/>
          <p:cNvSpPr>
            <a:spLocks noGrp="1"/>
          </p:cNvSpPr>
          <p:nvPr>
            <p:ph sz="quarter" idx="16" hasCustomPrompt="1"/>
          </p:nvPr>
        </p:nvSpPr>
        <p:spPr>
          <a:xfrm>
            <a:off x="612648" y="1207008"/>
            <a:ext cx="5197180" cy="4035552"/>
          </a:xfrm>
          <a:prstGeom prst="rect">
            <a:avLst/>
          </a:prstGeom>
        </p:spPr>
        <p:txBody>
          <a:bodyPr lIns="27432" tIns="0" rIns="27432"/>
          <a:lstStyle>
            <a:lvl1pPr>
              <a:defRPr/>
            </a:lvl1pPr>
          </a:lstStyle>
          <a:p>
            <a:pPr lvl="0"/>
            <a:r>
              <a:rPr lang="en-US" dirty="0"/>
              <a:t>Bullet information in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2648" y="219456"/>
            <a:ext cx="10967827" cy="548640"/>
          </a:xfrm>
          <a:prstGeom prst="rect">
            <a:avLst/>
          </a:prstGeom>
        </p:spPr>
        <p:txBody>
          <a:bodyPr lIns="27432" tIns="0" rIns="27432" bIns="27432"/>
          <a:lstStyle>
            <a:lvl1pPr>
              <a:defRPr baseline="0"/>
            </a:lvl1pPr>
          </a:lstStyle>
          <a:p>
            <a:r>
              <a:rPr lang="en-US" dirty="0"/>
              <a:t>Slide Title in Arial 30 Bold</a:t>
            </a:r>
          </a:p>
        </p:txBody>
      </p:sp>
    </p:spTree>
    <p:extLst>
      <p:ext uri="{BB962C8B-B14F-4D97-AF65-F5344CB8AC3E}">
        <p14:creationId xmlns:p14="http://schemas.microsoft.com/office/powerpoint/2010/main" val="94628048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83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: Content; R: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dyLeft"/>
          <p:cNvSpPr>
            <a:spLocks noGrp="1"/>
          </p:cNvSpPr>
          <p:nvPr>
            <p:ph sz="quarter" idx="18" hasCustomPrompt="1"/>
          </p:nvPr>
        </p:nvSpPr>
        <p:spPr>
          <a:xfrm>
            <a:off x="612648" y="1207008"/>
            <a:ext cx="5197180" cy="4035552"/>
          </a:xfrm>
          <a:prstGeom prst="rect">
            <a:avLst/>
          </a:prstGeom>
        </p:spPr>
        <p:txBody>
          <a:bodyPr lIns="27432" tIns="0" rIns="27432" bIns="27432"/>
          <a:lstStyle>
            <a:lvl1pPr>
              <a:defRPr/>
            </a:lvl1pPr>
          </a:lstStyle>
          <a:p>
            <a:pPr lvl="0"/>
            <a:r>
              <a:rPr lang="en-US" dirty="0"/>
              <a:t>Bullet information in bold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2648" y="219456"/>
            <a:ext cx="10967827" cy="548640"/>
          </a:xfrm>
          <a:prstGeom prst="rect">
            <a:avLst/>
          </a:prstGeom>
        </p:spPr>
        <p:txBody>
          <a:bodyPr lIns="27432" tIns="0" rIns="27432" bIns="27432"/>
          <a:lstStyle>
            <a:lvl1pPr>
              <a:defRPr/>
            </a:lvl1pPr>
          </a:lstStyle>
          <a:p>
            <a:r>
              <a:rPr lang="en-US" dirty="0"/>
              <a:t>Slide Title in Arial 30 Bold</a:t>
            </a:r>
          </a:p>
        </p:txBody>
      </p:sp>
      <p:sp>
        <p:nvSpPr>
          <p:cNvPr id="6" name="PictureTop"/>
          <p:cNvSpPr>
            <a:spLocks noGrp="1"/>
          </p:cNvSpPr>
          <p:nvPr>
            <p:ph type="pic" sz="quarter" idx="14"/>
          </p:nvPr>
        </p:nvSpPr>
        <p:spPr>
          <a:xfrm>
            <a:off x="6409714" y="1207008"/>
            <a:ext cx="5178134" cy="18982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Bottom"/>
          <p:cNvSpPr>
            <a:spLocks noGrp="1"/>
          </p:cNvSpPr>
          <p:nvPr>
            <p:ph type="pic" sz="quarter" idx="15"/>
          </p:nvPr>
        </p:nvSpPr>
        <p:spPr>
          <a:xfrm>
            <a:off x="6409714" y="3334109"/>
            <a:ext cx="5178134" cy="19084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chemeClr val="tx1">
                <a:alpha val="65000"/>
              </a:schemeClr>
            </a:outerShdw>
          </a:effectLst>
        </p:spPr>
        <p:txBody>
          <a:bodyPr anchor="ctr" anchorCtr="1"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75434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Arrow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612648" y="219456"/>
            <a:ext cx="10967827" cy="548640"/>
          </a:xfrm>
          <a:prstGeom prst="rect">
            <a:avLst/>
          </a:prstGeom>
        </p:spPr>
        <p:txBody>
          <a:bodyPr lIns="27432" tIns="0" rIns="27432" bIns="27432"/>
          <a:lstStyle>
            <a:lvl1pPr>
              <a:defRPr sz="3000" b="1"/>
            </a:lvl1pPr>
          </a:lstStyle>
          <a:p>
            <a:pPr lvl="0"/>
            <a:r>
              <a:rPr lang="en-US" dirty="0"/>
              <a:t>Agenda Title in Arial 30 Bold</a:t>
            </a:r>
          </a:p>
        </p:txBody>
      </p:sp>
      <p:sp>
        <p:nvSpPr>
          <p:cNvPr id="6" name="Body"/>
          <p:cNvSpPr>
            <a:spLocks noGrp="1"/>
          </p:cNvSpPr>
          <p:nvPr>
            <p:ph type="body" sz="half" idx="13" hasCustomPrompt="1"/>
          </p:nvPr>
        </p:nvSpPr>
        <p:spPr>
          <a:xfrm>
            <a:off x="612648" y="1207008"/>
            <a:ext cx="10972060" cy="4030189"/>
          </a:xfrm>
          <a:prstGeom prst="rect">
            <a:avLst/>
          </a:prstGeom>
        </p:spPr>
        <p:txBody>
          <a:bodyPr lIns="27432" tIns="0" rIns="27432"/>
          <a:lstStyle>
            <a:lvl1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SzPct val="90000"/>
              <a:buFont typeface="Arial" panose="020B0604020202020204" pitchFamily="34" charset="0"/>
              <a:buChar char="►"/>
              <a:tabLst/>
              <a:defRPr sz="19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eaLnBrk="1" hangingPunct="1">
              <a:defRPr sz="1800"/>
            </a:lvl2pPr>
            <a:lvl3pPr marL="858838" marR="0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SzPct val="90000"/>
              <a:buFont typeface="Arial" panose="020B0604020202020204" pitchFamily="34" charset="0"/>
              <a:buChar char="›"/>
              <a:tabLst/>
              <a:defRPr sz="1800"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Agenda bullet 1 information (Arial 20 bold)</a:t>
            </a:r>
          </a:p>
          <a:p>
            <a:pPr lvl="1"/>
            <a:r>
              <a:rPr lang="en-US" dirty="0"/>
              <a:t>Agenda sub-bullet 1 information (Arial 18)</a:t>
            </a:r>
          </a:p>
          <a:p>
            <a:pPr lvl="2"/>
            <a:r>
              <a:rPr lang="en-US" dirty="0"/>
              <a:t>Agenda sub-bullet 1 information (Arial 18)</a:t>
            </a:r>
          </a:p>
        </p:txBody>
      </p:sp>
    </p:spTree>
    <p:extLst>
      <p:ext uri="{BB962C8B-B14F-4D97-AF65-F5344CB8AC3E}">
        <p14:creationId xmlns:p14="http://schemas.microsoft.com/office/powerpoint/2010/main" val="86775963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612648" y="219456"/>
            <a:ext cx="10967827" cy="548640"/>
          </a:xfrm>
          <a:prstGeom prst="rect">
            <a:avLst/>
          </a:prstGeom>
        </p:spPr>
        <p:txBody>
          <a:bodyPr lIns="27432" tIns="0" rIns="27432" bIns="27432"/>
          <a:lstStyle>
            <a:lvl1pPr>
              <a:defRPr/>
            </a:lvl1pPr>
          </a:lstStyle>
          <a:p>
            <a:r>
              <a:rPr lang="en-US" dirty="0"/>
              <a:t>Slide Title in Arial 30 Bold</a:t>
            </a:r>
          </a:p>
        </p:txBody>
      </p:sp>
    </p:spTree>
    <p:extLst>
      <p:ext uri="{BB962C8B-B14F-4D97-AF65-F5344CB8AC3E}">
        <p14:creationId xmlns:p14="http://schemas.microsoft.com/office/powerpoint/2010/main" val="33613949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3916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188825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full bleed image</a:t>
            </a:r>
          </a:p>
        </p:txBody>
      </p:sp>
    </p:spTree>
    <p:extLst>
      <p:ext uri="{BB962C8B-B14F-4D97-AF65-F5344CB8AC3E}">
        <p14:creationId xmlns:p14="http://schemas.microsoft.com/office/powerpoint/2010/main" val="1005462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IO_LOGOPLACEHOLDER#centerBlue" hidden="1"/>
          <p:cNvSpPr>
            <a:spLocks/>
          </p:cNvSpPr>
          <p:nvPr userDrawn="1">
            <p:custDataLst>
              <p:tags r:id="rId1"/>
            </p:custDataLst>
          </p:nvPr>
        </p:nvSpPr>
        <p:spPr bwMode="auto">
          <a:xfrm>
            <a:off x="2295144" y="1380744"/>
            <a:ext cx="7132320" cy="3145536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pic>
        <p:nvPicPr>
          <p:cNvPr id="2" name="FPL#center" title="Center FPL Logo">
            <a:extLst>
              <a:ext uri="{FF2B5EF4-FFF2-40B4-BE49-F238E27FC236}">
                <a16:creationId xmlns:a16="http://schemas.microsoft.com/office/drawing/2014/main" id="{F436CB8F-3F2E-426E-0B6A-ABBF344A59AA}"/>
              </a:ext>
            </a:extLst>
          </p:cNvPr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326" y="1069848"/>
            <a:ext cx="4994173" cy="4339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661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2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B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woosh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5795"/>
            <a:ext cx="12188825" cy="229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mpower - DO NOT DELETE!!!" hidden="1"/>
          <p:cNvSpPr/>
          <p:nvPr userDrawn="1">
            <p:custDataLst>
              <p:tags r:id="rId14"/>
            </p:custDataLst>
          </p:nvPr>
        </p:nvSpPr>
        <p:spPr bwMode="auto"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19" name="MIO_LOGOPLACEHOLDER#mainwhite" hidden="1"/>
          <p:cNvSpPr>
            <a:spLocks/>
          </p:cNvSpPr>
          <p:nvPr userDrawn="1"/>
        </p:nvSpPr>
        <p:spPr bwMode="auto">
          <a:xfrm>
            <a:off x="9911429" y="6145943"/>
            <a:ext cx="1802035" cy="5911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20" name="MIO_LOGOPLACEHOLDER#accentwhite" hidden="1"/>
          <p:cNvSpPr>
            <a:spLocks/>
          </p:cNvSpPr>
          <p:nvPr userDrawn="1"/>
        </p:nvSpPr>
        <p:spPr bwMode="auto">
          <a:xfrm>
            <a:off x="8010356" y="6145943"/>
            <a:ext cx="1802035" cy="5911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/>
            </a:endParaRPr>
          </a:p>
        </p:txBody>
      </p:sp>
      <p:sp>
        <p:nvSpPr>
          <p:cNvPr id="21" name="empower masterfields-DO NOT DELETE"/>
          <p:cNvSpPr txBox="1">
            <a:spLocks noChangeArrowheads="1"/>
          </p:cNvSpPr>
          <p:nvPr userDrawn="1">
            <p:custDataLst>
              <p:tags r:id="rId15"/>
            </p:custDataLst>
          </p:nvPr>
        </p:nvSpPr>
        <p:spPr bwMode="auto">
          <a:xfrm>
            <a:off x="4208651" y="6720734"/>
            <a:ext cx="3634759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lvl="0" algn="ctr" defTabSz="895888"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endParaRPr lang="en-US" sz="1000" dirty="0">
              <a:solidFill>
                <a:srgbClr val="0048B9"/>
              </a:solidFill>
            </a:endParaRPr>
          </a:p>
        </p:txBody>
      </p:sp>
      <p:sp>
        <p:nvSpPr>
          <p:cNvPr id="22" name="empower masterfields-DO NOT DELETE" hidden="1"/>
          <p:cNvSpPr txBox="1">
            <a:spLocks noChangeArrowheads="1"/>
          </p:cNvSpPr>
          <p:nvPr userDrawn="1">
            <p:custDataLst>
              <p:tags r:id="rId16"/>
            </p:custDataLst>
          </p:nvPr>
        </p:nvSpPr>
        <p:spPr bwMode="auto">
          <a:xfrm>
            <a:off x="4208651" y="6720734"/>
            <a:ext cx="3634759" cy="12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lvl="0" algn="ctr" defTabSz="895888"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endParaRPr lang="en-US" sz="1000" dirty="0">
              <a:solidFill>
                <a:schemeClr val="accent6"/>
              </a:solidFill>
            </a:endParaRPr>
          </a:p>
        </p:txBody>
      </p:sp>
      <p:sp>
        <p:nvSpPr>
          <p:cNvPr id="23" name="TextBox 22" hidden="1"/>
          <p:cNvSpPr txBox="1"/>
          <p:nvPr userDrawn="1">
            <p:custDataLst>
              <p:tags r:id="rId17"/>
            </p:custDataLst>
          </p:nvPr>
        </p:nvSpPr>
        <p:spPr>
          <a:xfrm rot="19486010">
            <a:off x="2905919" y="2507968"/>
            <a:ext cx="6664645" cy="230832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4400" b="1" i="0" u="none" baseline="0" dirty="0">
              <a:solidFill>
                <a:schemeClr val="bg1">
                  <a:lumMod val="50000"/>
                  <a:alpha val="50000"/>
                </a:schemeClr>
              </a:solidFill>
              <a:latin typeface="Arial"/>
            </a:endParaRPr>
          </a:p>
        </p:txBody>
      </p:sp>
      <p:sp>
        <p:nvSpPr>
          <p:cNvPr id="24" name="Page Number"/>
          <p:cNvSpPr txBox="1">
            <a:spLocks/>
          </p:cNvSpPr>
          <p:nvPr userDrawn="1"/>
        </p:nvSpPr>
        <p:spPr>
          <a:xfrm>
            <a:off x="483546" y="6633404"/>
            <a:ext cx="28144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FontTx/>
              <a:buNone/>
            </a:pPr>
            <a:fld id="{671B3FDF-EECF-4BC2-AE34-7E2ACC406B68}" type="slidenum">
              <a:rPr lang="en-US" sz="1000">
                <a:solidFill>
                  <a:srgbClr val="0048B9"/>
                </a:solidFill>
              </a:rPr>
              <a:pPr fontAlgn="base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FontTx/>
                <a:buNone/>
              </a:pPr>
              <a:t>‹#›</a:t>
            </a:fld>
            <a:endParaRPr lang="en-US" sz="1000" dirty="0">
              <a:solidFill>
                <a:srgbClr val="0048B9"/>
              </a:solidFill>
            </a:endParaRPr>
          </a:p>
        </p:txBody>
      </p:sp>
      <p:sp>
        <p:nvSpPr>
          <p:cNvPr id="15" name="Title"/>
          <p:cNvSpPr>
            <a:spLocks noGrp="1" noChangeArrowheads="1"/>
          </p:cNvSpPr>
          <p:nvPr>
            <p:ph type="title"/>
          </p:nvPr>
        </p:nvSpPr>
        <p:spPr bwMode="auto">
          <a:xfrm>
            <a:off x="612648" y="219456"/>
            <a:ext cx="10967827" cy="54864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 in Arial 30 Bold</a:t>
            </a:r>
          </a:p>
        </p:txBody>
      </p:sp>
      <p:sp>
        <p:nvSpPr>
          <p:cNvPr id="16" name="Body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648" y="1207008"/>
            <a:ext cx="10972060" cy="403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7432" rIns="0" bIns="27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Bullet information in bold (Arial 20 bold)</a:t>
            </a:r>
          </a:p>
          <a:p>
            <a:pPr lvl="1"/>
            <a:r>
              <a:rPr lang="en-US" dirty="0"/>
              <a:t>Supporting information (Arial 18 normal)</a:t>
            </a:r>
          </a:p>
          <a:p>
            <a:pPr lvl="2"/>
            <a:r>
              <a:rPr lang="en-US" dirty="0"/>
              <a:t>Supporting information (Arial 18 normal)</a:t>
            </a:r>
          </a:p>
        </p:txBody>
      </p:sp>
      <p:pic>
        <p:nvPicPr>
          <p:cNvPr id="3" name="FPL#main" title="Bottom Right FPL Logo">
            <a:extLst>
              <a:ext uri="{FF2B5EF4-FFF2-40B4-BE49-F238E27FC236}">
                <a16:creationId xmlns:a16="http://schemas.microsoft.com/office/drawing/2014/main" id="{D7B5A780-13E9-F90B-C134-3B08C314798E}"/>
              </a:ext>
            </a:extLst>
          </p:cNvPr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20" cstate="print">
            <a:lum brigh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096" y="6172200"/>
            <a:ext cx="658368" cy="57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60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000" b="1" u="none" baseline="0">
          <a:solidFill>
            <a:schemeClr val="bg1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 u="sng">
          <a:solidFill>
            <a:srgbClr val="0048B9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0000"/>
        </a:lnSpc>
        <a:spcBef>
          <a:spcPts val="432"/>
        </a:spcBef>
        <a:spcAft>
          <a:spcPts val="432"/>
        </a:spcAft>
        <a:buClr>
          <a:schemeClr val="accent3"/>
        </a:buClr>
        <a:buSzPct val="90000"/>
        <a:buFont typeface="Arial" panose="020B0604020202020204" pitchFamily="34" charset="0"/>
        <a:buChar char="►"/>
        <a:defRPr sz="2000" b="1">
          <a:solidFill>
            <a:schemeClr val="accent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28650" indent="-285750" algn="l" rtl="0" eaLnBrk="1" fontAlgn="base" hangingPunct="1">
        <a:lnSpc>
          <a:spcPct val="80000"/>
        </a:lnSpc>
        <a:spcBef>
          <a:spcPts val="384"/>
        </a:spcBef>
        <a:spcAft>
          <a:spcPts val="384"/>
        </a:spcAft>
        <a:buClr>
          <a:schemeClr val="accent3"/>
        </a:buClr>
        <a:buFont typeface="Arial" panose="020B0604020202020204" pitchFamily="34" charset="0"/>
        <a:buChar char="»"/>
        <a:defRPr sz="1700">
          <a:solidFill>
            <a:schemeClr val="bg1"/>
          </a:solidFill>
          <a:effectLst/>
          <a:latin typeface="+mn-lt"/>
        </a:defRPr>
      </a:lvl2pPr>
      <a:lvl3pPr marL="855663" indent="-228600" algn="l" rtl="0" eaLnBrk="1" fontAlgn="base" hangingPunct="1">
        <a:lnSpc>
          <a:spcPct val="80000"/>
        </a:lnSpc>
        <a:spcBef>
          <a:spcPts val="384"/>
        </a:spcBef>
        <a:spcAft>
          <a:spcPts val="384"/>
        </a:spcAft>
        <a:buClr>
          <a:schemeClr val="accent3"/>
        </a:buClr>
        <a:buFont typeface="Arial" panose="020B0604020202020204" pitchFamily="34" charset="0"/>
        <a:buChar char="›"/>
        <a:defRPr sz="1700">
          <a:solidFill>
            <a:schemeClr val="bg1"/>
          </a:solidFill>
          <a:effectLst/>
          <a:latin typeface="+mn-lt"/>
        </a:defRPr>
      </a:lvl3pPr>
      <a:lvl4pPr marL="1082675" indent="-228600" algn="l" rtl="0" eaLnBrk="1" fontAlgn="base" hangingPunct="1">
        <a:lnSpc>
          <a:spcPct val="80000"/>
        </a:lnSpc>
        <a:spcBef>
          <a:spcPts val="384"/>
        </a:spcBef>
        <a:spcAft>
          <a:spcPts val="384"/>
        </a:spcAft>
        <a:buClr>
          <a:schemeClr val="accent3"/>
        </a:buClr>
        <a:buFont typeface="Arial" panose="020B0604020202020204" pitchFamily="34" charset="0"/>
        <a:buChar char="›"/>
        <a:defRPr sz="16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4pPr>
      <a:lvl5pPr marL="1316038" indent="-228600" algn="l" rtl="0" eaLnBrk="1" fontAlgn="base" hangingPunct="1">
        <a:lnSpc>
          <a:spcPct val="80000"/>
        </a:lnSpc>
        <a:spcBef>
          <a:spcPts val="384"/>
        </a:spcBef>
        <a:spcAft>
          <a:spcPts val="384"/>
        </a:spcAft>
        <a:buClr>
          <a:schemeClr val="accent3"/>
        </a:buClr>
        <a:buFont typeface="Arial" panose="020B0604020202020204" pitchFamily="34" charset="0"/>
        <a:buChar char="›"/>
        <a:tabLst/>
        <a:defRPr sz="1600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</a:defRPr>
      </a:lvl5pPr>
      <a:lvl6pPr marL="154305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lr>
          <a:srgbClr val="8DB54B"/>
        </a:buClr>
        <a:buFont typeface="Arial" panose="020B0604020202020204" pitchFamily="34" charset="0"/>
        <a:buChar char="»"/>
        <a:defRPr sz="1600" baseline="0">
          <a:solidFill>
            <a:srgbClr val="0048B9"/>
          </a:solidFill>
          <a:latin typeface="+mn-lt"/>
        </a:defRPr>
      </a:lvl6pPr>
      <a:lvl7pPr marL="29718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7pPr>
      <a:lvl8pPr marL="34290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8pPr>
      <a:lvl9pPr marL="3886200" indent="-228600" algn="l" rtl="0" eaLnBrk="1" fontAlgn="base" hangingPunct="1">
        <a:lnSpc>
          <a:spcPct val="80000"/>
        </a:lnSpc>
        <a:spcBef>
          <a:spcPct val="20000"/>
        </a:spcBef>
        <a:spcAft>
          <a:spcPct val="20000"/>
        </a:spcAft>
        <a:buChar char="»"/>
        <a:defRPr>
          <a:solidFill>
            <a:srgbClr val="0048B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09">
          <p15:clr>
            <a:srgbClr val="F26B43"/>
          </p15:clr>
        </p15:guide>
        <p15:guide id="2" pos="3839">
          <p15:clr>
            <a:srgbClr val="F26B43"/>
          </p15:clr>
        </p15:guide>
        <p15:guide id="3" orient="horz" pos="136">
          <p15:clr>
            <a:srgbClr val="F26B43"/>
          </p15:clr>
        </p15:guide>
        <p15:guide id="4" pos="373">
          <p15:clr>
            <a:srgbClr val="F26B43"/>
          </p15:clr>
        </p15:guide>
        <p15:guide id="5" pos="7299">
          <p15:clr>
            <a:srgbClr val="F26B43"/>
          </p15:clr>
        </p15:guide>
        <p15:guide id="6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7FFFDE4E_4F27787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picture containing sky, ground, outdoor&#10;&#10;Description automatically generated">
            <a:extLst>
              <a:ext uri="{FF2B5EF4-FFF2-40B4-BE49-F238E27FC236}">
                <a16:creationId xmlns:a16="http://schemas.microsoft.com/office/drawing/2014/main" id="{C57DBFC2-90C5-4F95-8C51-E884274C0F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3" r="-1"/>
          <a:stretch/>
        </p:blipFill>
        <p:spPr>
          <a:xfrm>
            <a:off x="-1" y="-20619"/>
            <a:ext cx="2439449" cy="2538469"/>
          </a:xfrm>
          <a:prstGeom prst="rect">
            <a:avLst/>
          </a:prstGeom>
        </p:spPr>
      </p:pic>
      <p:pic>
        <p:nvPicPr>
          <p:cNvPr id="30" name="Picture 29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8C01A741-A3B4-4746-A16F-C5D7F550A4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977" y="2191456"/>
            <a:ext cx="3167068" cy="2112409"/>
          </a:xfrm>
          <a:prstGeom prst="rect">
            <a:avLst/>
          </a:prstGeom>
        </p:spPr>
      </p:pic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C7856A2E-64D7-4859-A02B-86621803C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6" y="2275230"/>
            <a:ext cx="3020053" cy="2037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4321" r="19706"/>
          <a:stretch/>
        </p:blipFill>
        <p:spPr>
          <a:xfrm>
            <a:off x="6070303" y="1"/>
            <a:ext cx="6071786" cy="4319418"/>
          </a:xfrm>
          <a:prstGeom prst="rect">
            <a:avLst/>
          </a:prstGeom>
        </p:spPr>
      </p:pic>
      <p:pic>
        <p:nvPicPr>
          <p:cNvPr id="12" name="droppedImage.pdf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" y="5373176"/>
            <a:ext cx="12188826" cy="1509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changingthecurrent_horiz_2c.pdf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045" y="5968339"/>
            <a:ext cx="2727499" cy="52125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54"/>
          <p:cNvSpPr txBox="1">
            <a:spLocks/>
          </p:cNvSpPr>
          <p:nvPr/>
        </p:nvSpPr>
        <p:spPr bwMode="auto">
          <a:xfrm>
            <a:off x="426395" y="5687266"/>
            <a:ext cx="4026106" cy="86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090" tIns="38090" rIns="38090" bIns="38090" numCol="1" anchor="b" anchorCtr="0" compatLnSpc="1">
            <a:prstTxWarp prst="textNoShape">
              <a:avLst/>
            </a:prstTxWarp>
          </a:bodyPr>
          <a:lstStyle>
            <a:lvl1pPr marL="192881" indent="-192881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1pPr>
            <a:lvl2pPr marL="417909" indent="-160734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2pPr>
            <a:lvl3pPr marL="64293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3pPr>
            <a:lvl4pPr marL="900113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4pPr>
            <a:lvl5pPr marL="11572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5pPr>
            <a:lvl6pPr marL="257175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6pPr>
            <a:lvl7pPr marL="514350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7pPr>
            <a:lvl8pPr marL="771525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8pPr>
            <a:lvl9pPr marL="1028700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9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pc="-96" dirty="0">
                <a:solidFill>
                  <a:srgbClr val="0070C0"/>
                </a:solidFill>
              </a:rPr>
              <a:t>Andrew Arana</a:t>
            </a:r>
          </a:p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pc="-96" dirty="0">
                <a:solidFill>
                  <a:srgbClr val="0070C0"/>
                </a:solidFill>
              </a:rPr>
              <a:t>Director Power Delivery Real Zero</a:t>
            </a:r>
          </a:p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pc="-96" dirty="0">
                <a:solidFill>
                  <a:srgbClr val="0070C0"/>
                </a:solidFill>
              </a:rPr>
              <a:t>Florida Power &amp; Light Company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1" y="4326799"/>
            <a:ext cx="12175958" cy="911365"/>
          </a:xfrm>
          <a:prstGeom prst="rect">
            <a:avLst/>
          </a:prstGeom>
          <a:solidFill>
            <a:srgbClr val="0096DB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rgbClr val="0048B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Shape 50"/>
          <p:cNvSpPr>
            <a:spLocks noGrp="1"/>
          </p:cNvSpPr>
          <p:nvPr>
            <p:ph type="title"/>
          </p:nvPr>
        </p:nvSpPr>
        <p:spPr>
          <a:xfrm>
            <a:off x="553108" y="4523404"/>
            <a:ext cx="11094341" cy="617861"/>
          </a:xfrm>
        </p:spPr>
        <p:txBody>
          <a:bodyPr/>
          <a:lstStyle/>
          <a:p>
            <a:pPr lvl="0"/>
            <a:r>
              <a:rPr lang="en-US" sz="3600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FPL Overview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2411823" y="-1606"/>
            <a:ext cx="1" cy="2276451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-6359" y="2263766"/>
            <a:ext cx="6100771" cy="22158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 flipH="1" flipV="1">
            <a:off x="1" y="4313176"/>
            <a:ext cx="12232887" cy="25167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-3973"/>
          <a:stretch/>
        </p:blipFill>
        <p:spPr>
          <a:xfrm>
            <a:off x="2439449" y="29497"/>
            <a:ext cx="3663446" cy="2315419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 flipH="1">
            <a:off x="15339" y="12710"/>
            <a:ext cx="12281437" cy="11464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>
            <a:off x="12158409" y="6359"/>
            <a:ext cx="18407" cy="4356222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20915" y="-9569"/>
            <a:ext cx="1" cy="4334289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6106487" y="16181"/>
            <a:ext cx="1" cy="4334289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Shape 54"/>
          <p:cNvSpPr txBox="1">
            <a:spLocks/>
          </p:cNvSpPr>
          <p:nvPr/>
        </p:nvSpPr>
        <p:spPr bwMode="auto">
          <a:xfrm>
            <a:off x="5185729" y="5647067"/>
            <a:ext cx="3025434" cy="85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38090" tIns="38090" rIns="38090" bIns="38090" numCol="1" anchor="b" anchorCtr="0" compatLnSpc="1">
            <a:prstTxWarp prst="textNoShape">
              <a:avLst/>
            </a:prstTxWarp>
          </a:bodyPr>
          <a:lstStyle>
            <a:lvl1pPr marL="192881" indent="-192881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1pPr>
            <a:lvl2pPr marL="417909" indent="-160734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2pPr>
            <a:lvl3pPr marL="64293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3pPr>
            <a:lvl4pPr marL="900113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4pPr>
            <a:lvl5pPr marL="1157288" indent="-128588"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Arial"/>
                <a:ea typeface="+mn-ea"/>
                <a:cs typeface="Arial"/>
                <a:sym typeface="HelveticaNeueLT Std Med" charset="0"/>
              </a:defRPr>
            </a:lvl5pPr>
            <a:lvl6pPr marL="257175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6pPr>
            <a:lvl7pPr marL="514350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7pPr>
            <a:lvl8pPr marL="771525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8pPr>
            <a:lvl9pPr marL="1028700" algn="l" rtl="0" fontAlgn="base">
              <a:spcBef>
                <a:spcPct val="0"/>
              </a:spcBef>
              <a:spcAft>
                <a:spcPct val="0"/>
              </a:spcAft>
              <a:defRPr sz="18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NeueLT Std Med" charset="0"/>
              </a:defRPr>
            </a:lvl9pPr>
          </a:lstStyle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pc="-96" dirty="0">
                <a:solidFill>
                  <a:srgbClr val="0070C0"/>
                </a:solidFill>
              </a:rPr>
              <a:t>ERCOT IBRTF</a:t>
            </a:r>
          </a:p>
          <a:p>
            <a:pPr>
              <a:defRPr sz="1800" spc="0">
                <a:solidFill>
                  <a:srgbClr val="000000"/>
                </a:solidFill>
              </a:defRPr>
            </a:pPr>
            <a:r>
              <a:rPr lang="en-US" spc="-96" dirty="0">
                <a:solidFill>
                  <a:srgbClr val="0070C0"/>
                </a:solidFill>
              </a:rPr>
              <a:t>Sep. 8, 2023</a:t>
            </a:r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4681249" y="5576279"/>
            <a:ext cx="1" cy="1025274"/>
          </a:xfrm>
          <a:prstGeom prst="line">
            <a:avLst/>
          </a:prstGeom>
          <a:noFill/>
          <a:ln w="28575" cap="flat" cmpd="sng" algn="ctr">
            <a:solidFill>
              <a:srgbClr val="0096D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0D72C8-58EE-495D-A577-1A9B6AEB0AAB}"/>
              </a:ext>
            </a:extLst>
          </p:cNvPr>
          <p:cNvCxnSpPr/>
          <p:nvPr/>
        </p:nvCxnSpPr>
        <p:spPr bwMode="auto">
          <a:xfrm flipH="1">
            <a:off x="3066160" y="2276890"/>
            <a:ext cx="6899" cy="2047830"/>
          </a:xfrm>
          <a:prstGeom prst="line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97938571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4027DB-DD49-4C62-B72E-778477B852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441" y="1386609"/>
            <a:ext cx="5765155" cy="403018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9,377 miles of transmission lines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78,822 miles of distribution lines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871 substations*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83,401 transmission structures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1.4 million distribution poles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1.1 million transformers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33,757 MW Generation Resources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/>
              <a:t>4,479 MW Solar/500 MW BESS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System Peak Load ~27,000 </a:t>
            </a:r>
            <a:r>
              <a:rPr lang="en-US" sz="1800" dirty="0" err="1"/>
              <a:t>MWhr</a:t>
            </a: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Balancing Authority/Transmission Operator functions for FPL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Reliability Coordinator agent for FRCC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050" b="0" dirty="0">
                <a:solidFill>
                  <a:schemeClr val="lt1"/>
                </a:solidFill>
              </a:rPr>
              <a:t>*as of Dec. 31, 2022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E2EF3-8553-4F53-9882-586DAF9B28F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441" y="6467519"/>
            <a:ext cx="5484971" cy="390481"/>
          </a:xfr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* (Infrastructure figures as of January 2023)</a:t>
            </a:r>
          </a:p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53321E7-E3FF-4BC2-AEFA-7D5D9B26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86" y="423850"/>
            <a:ext cx="10777451" cy="548640"/>
          </a:xfrm>
        </p:spPr>
        <p:txBody>
          <a:bodyPr/>
          <a:lstStyle/>
          <a:p>
            <a:r>
              <a:rPr lang="en-US" sz="2400" dirty="0"/>
              <a:t>FPL is the largest utility in the state serving ~5.8 million customers across 43 counties</a:t>
            </a:r>
          </a:p>
        </p:txBody>
      </p:sp>
      <p:sp>
        <p:nvSpPr>
          <p:cNvPr id="647" name="Rectangle 646">
            <a:extLst>
              <a:ext uri="{FF2B5EF4-FFF2-40B4-BE49-F238E27FC236}">
                <a16:creationId xmlns:a16="http://schemas.microsoft.com/office/drawing/2014/main" id="{2F4AB9A6-B2EA-4D7C-9899-CA68565ED78D}"/>
              </a:ext>
            </a:extLst>
          </p:cNvPr>
          <p:cNvSpPr/>
          <p:nvPr/>
        </p:nvSpPr>
        <p:spPr bwMode="auto">
          <a:xfrm>
            <a:off x="0" y="5886450"/>
            <a:ext cx="12188825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48B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48" name="changingthecurrent_horiz_2c.pdf">
            <a:extLst>
              <a:ext uri="{FF2B5EF4-FFF2-40B4-BE49-F238E27FC236}">
                <a16:creationId xmlns:a16="http://schemas.microsoft.com/office/drawing/2014/main" id="{28183D68-9515-4A39-9F3C-F60DDE1B5CFD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1169" y="6112517"/>
            <a:ext cx="2727499" cy="521256"/>
          </a:xfrm>
          <a:prstGeom prst="rect">
            <a:avLst/>
          </a:prstGeom>
          <a:ln w="12700">
            <a:miter lim="400000"/>
          </a:ln>
        </p:spPr>
      </p:pic>
      <p:sp>
        <p:nvSpPr>
          <p:cNvPr id="649" name="Rectangle 648">
            <a:extLst>
              <a:ext uri="{FF2B5EF4-FFF2-40B4-BE49-F238E27FC236}">
                <a16:creationId xmlns:a16="http://schemas.microsoft.com/office/drawing/2014/main" id="{BB8CD079-8553-470E-A1E3-D28275BAE1F0}"/>
              </a:ext>
            </a:extLst>
          </p:cNvPr>
          <p:cNvSpPr/>
          <p:nvPr/>
        </p:nvSpPr>
        <p:spPr>
          <a:xfrm>
            <a:off x="7354189" y="2606563"/>
            <a:ext cx="3352928" cy="1164043"/>
          </a:xfrm>
          <a:prstGeom prst="rect">
            <a:avLst/>
          </a:prstGeom>
        </p:spPr>
        <p:txBody>
          <a:bodyPr wrap="square" lIns="121861" tIns="60931" rIns="121861" bIns="60931">
            <a:spAutoFit/>
          </a:bodyPr>
          <a:lstStyle/>
          <a:p>
            <a:pPr marL="0" marR="0" lvl="0" indent="0" algn="ctr" defTabSz="1218608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5998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</a:br>
            <a:endParaRPr kumimoji="0" lang="en-US" altLang="en-US" sz="2399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0" name="TextBox 649">
            <a:extLst>
              <a:ext uri="{FF2B5EF4-FFF2-40B4-BE49-F238E27FC236}">
                <a16:creationId xmlns:a16="http://schemas.microsoft.com/office/drawing/2014/main" id="{2182283E-935C-46A6-BB72-DB7C1F5177ED}"/>
              </a:ext>
            </a:extLst>
          </p:cNvPr>
          <p:cNvSpPr txBox="1"/>
          <p:nvPr/>
        </p:nvSpPr>
        <p:spPr>
          <a:xfrm>
            <a:off x="7470229" y="4996842"/>
            <a:ext cx="2044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FPL segment</a:t>
            </a:r>
          </a:p>
          <a:p>
            <a:pPr>
              <a:buNone/>
            </a:pPr>
            <a:r>
              <a:rPr lang="en-US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area</a:t>
            </a:r>
          </a:p>
        </p:txBody>
      </p:sp>
      <p:sp>
        <p:nvSpPr>
          <p:cNvPr id="651" name="Rectangle 650">
            <a:extLst>
              <a:ext uri="{FF2B5EF4-FFF2-40B4-BE49-F238E27FC236}">
                <a16:creationId xmlns:a16="http://schemas.microsoft.com/office/drawing/2014/main" id="{BE499423-C9C3-4AC9-BACA-BEC8746A944E}"/>
              </a:ext>
            </a:extLst>
          </p:cNvPr>
          <p:cNvSpPr/>
          <p:nvPr/>
        </p:nvSpPr>
        <p:spPr bwMode="auto">
          <a:xfrm>
            <a:off x="6825774" y="5056070"/>
            <a:ext cx="464894" cy="353195"/>
          </a:xfrm>
          <a:prstGeom prst="rect">
            <a:avLst/>
          </a:prstGeom>
          <a:solidFill>
            <a:srgbClr val="0397D6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>
              <a:ln>
                <a:solidFill>
                  <a:srgbClr val="FFFFFF"/>
                </a:solidFill>
              </a:ln>
              <a:solidFill>
                <a:srgbClr val="7173B5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652" name="Picture 651">
            <a:extLst>
              <a:ext uri="{FF2B5EF4-FFF2-40B4-BE49-F238E27FC236}">
                <a16:creationId xmlns:a16="http://schemas.microsoft.com/office/drawing/2014/main" id="{D07A394C-0AAD-4BE7-A8CA-78CDDFE00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1106" y="1334301"/>
            <a:ext cx="4627562" cy="43088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277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E61AC-467F-E47A-4B91-ABE93D73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98" y="283975"/>
            <a:ext cx="10967827" cy="685800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Florida Power &amp; Light overview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45739-D71C-71F2-014A-2D0A81856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0498" y="1403863"/>
            <a:ext cx="5383398" cy="425495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FPL’s 2023 peak load demand: 27,700MW</a:t>
            </a:r>
          </a:p>
          <a:p>
            <a:endParaRPr lang="en-US" dirty="0"/>
          </a:p>
          <a:p>
            <a:r>
              <a:rPr lang="en-US" dirty="0"/>
              <a:t>In 2022, FPL delivered 26% of its energy from zero emission nuclear and solar, remainder was from natural gas</a:t>
            </a:r>
          </a:p>
          <a:p>
            <a:pPr lvl="1"/>
            <a:r>
              <a:rPr lang="en-US" dirty="0"/>
              <a:t>Transmission-connected PV will increase from 5GW at the end of 2023 to 23.5GW in 2032</a:t>
            </a:r>
          </a:p>
          <a:p>
            <a:pPr lvl="1"/>
            <a:r>
              <a:rPr lang="en-US" dirty="0"/>
              <a:t>Transmission-connected BESS will increase from 469MW in 2023 to 2.5GW in 2032</a:t>
            </a:r>
          </a:p>
          <a:p>
            <a:pPr lvl="1"/>
            <a:r>
              <a:rPr lang="en-US" dirty="0"/>
              <a:t>Our first green-hydrogen pilot will be commissioned in late 2023</a:t>
            </a:r>
          </a:p>
          <a:p>
            <a:endParaRPr lang="en-US" sz="1800" dirty="0"/>
          </a:p>
        </p:txBody>
      </p:sp>
      <p:pic>
        <p:nvPicPr>
          <p:cNvPr id="2" name="Picture 1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46137C34-48C6-9433-30D9-3BBEF569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987" y="1835455"/>
            <a:ext cx="5515071" cy="33917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66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D435F-3742-F4C8-5F6F-E71E709B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NextEra’s plan to reach Real Zero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001E1E-7FD7-9475-DCC6-AEF7D35E6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513" y="2049076"/>
            <a:ext cx="5555415" cy="27598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F0C81D-792F-2F84-F79A-8DED0735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2" y="1316515"/>
            <a:ext cx="5520497" cy="42249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1431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E61AC-467F-E47A-4B91-ABE93D73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of IEEE 2800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45739-D71C-71F2-014A-2D0A818563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2648" y="1431632"/>
            <a:ext cx="10967827" cy="4391343"/>
          </a:xfrm>
        </p:spPr>
        <p:txBody>
          <a:bodyPr/>
          <a:lstStyle/>
          <a:p>
            <a:r>
              <a:rPr lang="en-US" dirty="0"/>
              <a:t>Previously, FPL developed facility interconnection requirements in response to system studies and NERC recommendations</a:t>
            </a:r>
          </a:p>
          <a:p>
            <a:pPr lvl="1"/>
            <a:r>
              <a:rPr lang="en-US" dirty="0"/>
              <a:t>Improve ride-through by addressing momentary cessation, instantaneous frequency tripping, etc.</a:t>
            </a:r>
          </a:p>
          <a:p>
            <a:pPr lvl="2"/>
            <a:r>
              <a:rPr lang="en-US" dirty="0"/>
              <a:t>This did not require significant retroactive plant upgrades </a:t>
            </a:r>
          </a:p>
          <a:p>
            <a:pPr lvl="1"/>
            <a:r>
              <a:rPr lang="en-US" dirty="0"/>
              <a:t>Requirement of additional monitoring and recording devices</a:t>
            </a:r>
          </a:p>
          <a:p>
            <a:r>
              <a:rPr lang="en-US" dirty="0"/>
              <a:t>FPL adopted IEEE 2800, excluding the last 2 chapters – monitoring and testing</a:t>
            </a:r>
          </a:p>
          <a:p>
            <a:pPr lvl="1"/>
            <a:r>
              <a:rPr lang="en-US" dirty="0"/>
              <a:t>Detailed technical design and performance specifications </a:t>
            </a:r>
          </a:p>
          <a:p>
            <a:pPr lvl="1"/>
            <a:r>
              <a:rPr lang="en-US" dirty="0"/>
              <a:t>Many vendors are familiar with IEEE 2800 and have started testing their equipment</a:t>
            </a:r>
          </a:p>
          <a:p>
            <a:pPr lvl="1"/>
            <a:r>
              <a:rPr lang="en-US" dirty="0"/>
              <a:t>Applicable to newly interconnecting IBR; it was not necessary or prudent to require wholesale retroactive upgrades</a:t>
            </a:r>
          </a:p>
          <a:p>
            <a:r>
              <a:rPr lang="en-US" dirty="0"/>
              <a:t>FPL will require testing and enforcement when IEEE 2800.2 is complete</a:t>
            </a:r>
          </a:p>
          <a:p>
            <a:pPr lvl="1"/>
            <a:r>
              <a:rPr lang="en-US" dirty="0"/>
              <a:t>Equipment manufacturers cannot certify compliance with all portions of IEEE 2800 until the testing standard is complete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9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Rectangle 511">
            <a:extLst>
              <a:ext uri="{FF2B5EF4-FFF2-40B4-BE49-F238E27FC236}">
                <a16:creationId xmlns:a16="http://schemas.microsoft.com/office/drawing/2014/main" id="{C88E33E3-E88B-5EED-41A4-F76195D9FE53}"/>
              </a:ext>
            </a:extLst>
          </p:cNvPr>
          <p:cNvSpPr/>
          <p:nvPr/>
        </p:nvSpPr>
        <p:spPr bwMode="auto">
          <a:xfrm>
            <a:off x="519879" y="1354428"/>
            <a:ext cx="11149065" cy="4847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5CC8F-28CF-FCC0-6FDB-4045D2B85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70" y="468474"/>
            <a:ext cx="10967827" cy="548640"/>
          </a:xfrm>
        </p:spPr>
        <p:txBody>
          <a:bodyPr/>
          <a:lstStyle/>
          <a:p>
            <a:r>
              <a:rPr lang="en-US" sz="2400" dirty="0"/>
              <a:t>Novel solutions to IBR weak-grid challenges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4F60B9E-D4C3-D6CD-859A-4AB63FD78F67}"/>
              </a:ext>
            </a:extLst>
          </p:cNvPr>
          <p:cNvSpPr txBox="1">
            <a:spLocks/>
          </p:cNvSpPr>
          <p:nvPr/>
        </p:nvSpPr>
        <p:spPr bwMode="auto">
          <a:xfrm>
            <a:off x="6419097" y="1573784"/>
            <a:ext cx="4772911" cy="109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7432" tIns="0" rIns="27432" bIns="27432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SzPct val="90000"/>
              <a:buFont typeface="Arial" panose="020B0604020202020204" pitchFamily="34" charset="0"/>
              <a:buChar char="►"/>
              <a:tabLst/>
              <a:defRPr sz="1900" b="1" baseline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28650" indent="-285750" algn="l" rtl="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384"/>
              </a:spcAft>
              <a:buClr>
                <a:schemeClr val="accent3"/>
              </a:buClr>
              <a:buFont typeface="Arial" panose="020B0604020202020204" pitchFamily="34" charset="0"/>
              <a:buChar char="»"/>
              <a:defRPr sz="1800">
                <a:solidFill>
                  <a:schemeClr val="bg1"/>
                </a:solidFill>
                <a:effectLst/>
                <a:latin typeface="+mn-lt"/>
              </a:defRPr>
            </a:lvl2pPr>
            <a:lvl3pPr marL="858838" marR="0" indent="-2286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accent3"/>
              </a:buClr>
              <a:buSzPct val="90000"/>
              <a:buFont typeface="Arial" panose="020B0604020202020204" pitchFamily="34" charset="0"/>
              <a:buChar char="›"/>
              <a:tabLst/>
              <a:defRPr sz="1800">
                <a:solidFill>
                  <a:schemeClr val="bg1"/>
                </a:solidFill>
                <a:effectLst/>
                <a:latin typeface="+mn-lt"/>
              </a:defRPr>
            </a:lvl3pPr>
            <a:lvl4pPr marL="1371600" indent="0" algn="l" rtl="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384"/>
              </a:spcAft>
              <a:buClr>
                <a:schemeClr val="accent3"/>
              </a:buClr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4pPr>
            <a:lvl5pPr marL="1316038" indent="-228600" algn="l" rtl="0" eaLnBrk="1" fontAlgn="base" hangingPunct="1">
              <a:lnSpc>
                <a:spcPct val="80000"/>
              </a:lnSpc>
              <a:spcBef>
                <a:spcPts val="384"/>
              </a:spcBef>
              <a:spcAft>
                <a:spcPts val="384"/>
              </a:spcAft>
              <a:buClr>
                <a:schemeClr val="accent3"/>
              </a:buClr>
              <a:buFont typeface="Arial" panose="020B0604020202020204" pitchFamily="34" charset="0"/>
              <a:buChar char="›"/>
              <a:tabLst/>
              <a:defRPr sz="16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5pPr>
            <a:lvl6pPr marL="1543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8DB54B"/>
              </a:buClr>
              <a:buFont typeface="Arial" panose="020B0604020202020204" pitchFamily="34" charset="0"/>
              <a:buChar char="»"/>
              <a:defRPr sz="1600" baseline="0">
                <a:solidFill>
                  <a:srgbClr val="0048B9"/>
                </a:solidFill>
                <a:latin typeface="+mn-lt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har char="»"/>
              <a:defRPr>
                <a:solidFill>
                  <a:srgbClr val="0048B9"/>
                </a:solidFill>
                <a:latin typeface="+mn-lt"/>
              </a:defRPr>
            </a:lvl9pPr>
          </a:lstStyle>
          <a:p>
            <a:r>
              <a:rPr lang="en-US" dirty="0">
                <a:solidFill>
                  <a:schemeClr val="accent5"/>
                </a:solidFill>
                <a:effectLst/>
              </a:rPr>
              <a:t>Grid-forming inverters may also be an effective solution</a:t>
            </a:r>
          </a:p>
          <a:p>
            <a:pPr lvl="1"/>
            <a:r>
              <a:rPr lang="en-US" b="1" dirty="0">
                <a:solidFill>
                  <a:schemeClr val="dk2"/>
                </a:solidFill>
              </a:rPr>
              <a:t>EPRI’s generic GFM models are effective for initial feasibility studies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4F69E43-10EF-4CE1-061B-C53EAC49232D}"/>
              </a:ext>
            </a:extLst>
          </p:cNvPr>
          <p:cNvCxnSpPr>
            <a:cxnSpLocks/>
          </p:cNvCxnSpPr>
          <p:nvPr/>
        </p:nvCxnSpPr>
        <p:spPr>
          <a:xfrm flipV="1">
            <a:off x="10525847" y="5528976"/>
            <a:ext cx="0" cy="206543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Line 1005">
            <a:extLst>
              <a:ext uri="{FF2B5EF4-FFF2-40B4-BE49-F238E27FC236}">
                <a16:creationId xmlns:a16="http://schemas.microsoft.com/office/drawing/2014/main" id="{32CF2173-18E9-B8FC-1CA9-B4E9037E3F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4641" y="3735595"/>
            <a:ext cx="1174958" cy="532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Line 1018">
            <a:extLst>
              <a:ext uri="{FF2B5EF4-FFF2-40B4-BE49-F238E27FC236}">
                <a16:creationId xmlns:a16="http://schemas.microsoft.com/office/drawing/2014/main" id="{AC721721-5C68-D2D1-9FAA-B7BE69BA100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4638" y="3222351"/>
            <a:ext cx="1133665" cy="263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Text Box 1004">
            <a:extLst>
              <a:ext uri="{FF2B5EF4-FFF2-40B4-BE49-F238E27FC236}">
                <a16:creationId xmlns:a16="http://schemas.microsoft.com/office/drawing/2014/main" id="{99370DB8-4AC3-AA6A-992E-38EBE57B102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864298" y="3047334"/>
            <a:ext cx="6318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 b="1" dirty="0"/>
              <a:t>138kV</a:t>
            </a:r>
          </a:p>
        </p:txBody>
      </p:sp>
      <p:sp>
        <p:nvSpPr>
          <p:cNvPr id="8" name="Line 1005">
            <a:extLst>
              <a:ext uri="{FF2B5EF4-FFF2-40B4-BE49-F238E27FC236}">
                <a16:creationId xmlns:a16="http://schemas.microsoft.com/office/drawing/2014/main" id="{93CDDBCE-6E3F-ABDF-1FFB-BA143D5C2C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9002" y="3740919"/>
            <a:ext cx="58907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ectangle 1034">
            <a:extLst>
              <a:ext uri="{FF2B5EF4-FFF2-40B4-BE49-F238E27FC236}">
                <a16:creationId xmlns:a16="http://schemas.microsoft.com/office/drawing/2014/main" id="{11C2A4AE-E498-CEE5-6C62-D5DEB022C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204" y="3290069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1" name="Line 1035">
            <a:extLst>
              <a:ext uri="{FF2B5EF4-FFF2-40B4-BE49-F238E27FC236}">
                <a16:creationId xmlns:a16="http://schemas.microsoft.com/office/drawing/2014/main" id="{444E4E51-5872-1892-A17D-18E130F1C1CC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9655" y="3239269"/>
            <a:ext cx="3175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Rectangle 1037">
            <a:extLst>
              <a:ext uri="{FF2B5EF4-FFF2-40B4-BE49-F238E27FC236}">
                <a16:creationId xmlns:a16="http://schemas.microsoft.com/office/drawing/2014/main" id="{36A980D9-FB1C-F35A-258E-59A57C8E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205" y="3591554"/>
            <a:ext cx="87313" cy="80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61D74BC4-1614-02C0-CECE-339D5DE4909A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98255" y="3621857"/>
            <a:ext cx="255587" cy="236538"/>
            <a:chOff x="960" y="2370"/>
            <a:chExt cx="216" cy="279"/>
          </a:xfrm>
          <a:noFill/>
        </p:grpSpPr>
        <p:grpSp>
          <p:nvGrpSpPr>
            <p:cNvPr id="14" name="Group 21">
              <a:extLst>
                <a:ext uri="{FF2B5EF4-FFF2-40B4-BE49-F238E27FC236}">
                  <a16:creationId xmlns:a16="http://schemas.microsoft.com/office/drawing/2014/main" id="{F6361482-22E3-2065-EF2C-06DD0D72AC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559"/>
              <a:ext cx="216" cy="90"/>
              <a:chOff x="960" y="2559"/>
              <a:chExt cx="294" cy="129"/>
            </a:xfrm>
            <a:grpFill/>
          </p:grpSpPr>
          <p:grpSp>
            <p:nvGrpSpPr>
              <p:cNvPr id="17" name="Group 22">
                <a:extLst>
                  <a:ext uri="{FF2B5EF4-FFF2-40B4-BE49-F238E27FC236}">
                    <a16:creationId xmlns:a16="http://schemas.microsoft.com/office/drawing/2014/main" id="{64D986E0-3822-FD76-FF14-381ED31CC83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634"/>
                <a:ext cx="288" cy="54"/>
                <a:chOff x="960" y="2634"/>
                <a:chExt cx="288" cy="54"/>
              </a:xfrm>
              <a:grpFill/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60D54EF9-F929-4663-B1CC-FCF6CDFC4D9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2634"/>
                  <a:ext cx="216" cy="54"/>
                  <a:chOff x="960" y="2634"/>
                  <a:chExt cx="216" cy="54"/>
                </a:xfrm>
                <a:grpFill/>
              </p:grpSpPr>
              <p:sp>
                <p:nvSpPr>
                  <p:cNvPr id="26" name="Freeform 24">
                    <a:extLst>
                      <a:ext uri="{FF2B5EF4-FFF2-40B4-BE49-F238E27FC236}">
                        <a16:creationId xmlns:a16="http://schemas.microsoft.com/office/drawing/2014/main" id="{1C6153E3-ACE4-34FF-32CB-D4ECDF1C01C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27" name="Freeform 25">
                    <a:extLst>
                      <a:ext uri="{FF2B5EF4-FFF2-40B4-BE49-F238E27FC236}">
                        <a16:creationId xmlns:a16="http://schemas.microsoft.com/office/drawing/2014/main" id="{C01A66A5-4CD8-E21C-CD02-8117B5078D9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28" name="Freeform 26">
                    <a:extLst>
                      <a:ext uri="{FF2B5EF4-FFF2-40B4-BE49-F238E27FC236}">
                        <a16:creationId xmlns:a16="http://schemas.microsoft.com/office/drawing/2014/main" id="{A90D5922-13A6-D564-AC42-A40ED0EE120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1" y="2634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</p:grpSp>
            <p:sp>
              <p:nvSpPr>
                <p:cNvPr id="25" name="Freeform 27">
                  <a:extLst>
                    <a:ext uri="{FF2B5EF4-FFF2-40B4-BE49-F238E27FC236}">
                      <a16:creationId xmlns:a16="http://schemas.microsoft.com/office/drawing/2014/main" id="{EE87B864-0F08-D94B-2760-FBD0C379A5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637"/>
                  <a:ext cx="75" cy="48"/>
                </a:xfrm>
                <a:custGeom>
                  <a:avLst/>
                  <a:gdLst>
                    <a:gd name="T0" fmla="*/ 0 w 96"/>
                    <a:gd name="T1" fmla="*/ 1 h 96"/>
                    <a:gd name="T2" fmla="*/ 4 w 96"/>
                    <a:gd name="T3" fmla="*/ 0 h 96"/>
                    <a:gd name="T4" fmla="*/ 8 w 96"/>
                    <a:gd name="T5" fmla="*/ 1 h 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cubicBezTo>
                        <a:pt x="16" y="48"/>
                        <a:pt x="32" y="0"/>
                        <a:pt x="48" y="0"/>
                      </a:cubicBezTo>
                      <a:cubicBezTo>
                        <a:pt x="64" y="0"/>
                        <a:pt x="88" y="80"/>
                        <a:pt x="96" y="96"/>
                      </a:cubicBezTo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050" dirty="0"/>
                </a:p>
              </p:txBody>
            </p:sp>
          </p:grpSp>
          <p:grpSp>
            <p:nvGrpSpPr>
              <p:cNvPr id="18" name="Group 28">
                <a:extLst>
                  <a:ext uri="{FF2B5EF4-FFF2-40B4-BE49-F238E27FC236}">
                    <a16:creationId xmlns:a16="http://schemas.microsoft.com/office/drawing/2014/main" id="{9A7078FF-F277-6AFB-FF2B-4B8933D1732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966" y="2559"/>
                <a:ext cx="288" cy="54"/>
                <a:chOff x="960" y="2634"/>
                <a:chExt cx="288" cy="54"/>
              </a:xfrm>
              <a:grpFill/>
            </p:grpSpPr>
            <p:grpSp>
              <p:nvGrpSpPr>
                <p:cNvPr id="19" name="Group 29">
                  <a:extLst>
                    <a:ext uri="{FF2B5EF4-FFF2-40B4-BE49-F238E27FC236}">
                      <a16:creationId xmlns:a16="http://schemas.microsoft.com/office/drawing/2014/main" id="{714F4347-82A3-C0E4-D616-C61FA45B96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2634"/>
                  <a:ext cx="216" cy="54"/>
                  <a:chOff x="960" y="2634"/>
                  <a:chExt cx="216" cy="54"/>
                </a:xfrm>
                <a:grpFill/>
              </p:grpSpPr>
              <p:sp>
                <p:nvSpPr>
                  <p:cNvPr id="21" name="Freeform 30">
                    <a:extLst>
                      <a:ext uri="{FF2B5EF4-FFF2-40B4-BE49-F238E27FC236}">
                        <a16:creationId xmlns:a16="http://schemas.microsoft.com/office/drawing/2014/main" id="{35037E51-C70D-B165-2827-4BB29FF22FB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22" name="Freeform 31">
                    <a:extLst>
                      <a:ext uri="{FF2B5EF4-FFF2-40B4-BE49-F238E27FC236}">
                        <a16:creationId xmlns:a16="http://schemas.microsoft.com/office/drawing/2014/main" id="{9F9E48A3-1FC1-B90A-3793-022D7AF0EDF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23" name="Freeform 32">
                    <a:extLst>
                      <a:ext uri="{FF2B5EF4-FFF2-40B4-BE49-F238E27FC236}">
                        <a16:creationId xmlns:a16="http://schemas.microsoft.com/office/drawing/2014/main" id="{D6A33CBA-97BC-656F-B7F5-0750266147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1" y="2634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</p:grpSp>
            <p:sp>
              <p:nvSpPr>
                <p:cNvPr id="20" name="Freeform 33">
                  <a:extLst>
                    <a:ext uri="{FF2B5EF4-FFF2-40B4-BE49-F238E27FC236}">
                      <a16:creationId xmlns:a16="http://schemas.microsoft.com/office/drawing/2014/main" id="{5F5647E5-7AD2-44EE-DEEF-A185491E7E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637"/>
                  <a:ext cx="75" cy="48"/>
                </a:xfrm>
                <a:custGeom>
                  <a:avLst/>
                  <a:gdLst>
                    <a:gd name="T0" fmla="*/ 0 w 96"/>
                    <a:gd name="T1" fmla="*/ 1 h 96"/>
                    <a:gd name="T2" fmla="*/ 4 w 96"/>
                    <a:gd name="T3" fmla="*/ 0 h 96"/>
                    <a:gd name="T4" fmla="*/ 8 w 96"/>
                    <a:gd name="T5" fmla="*/ 1 h 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cubicBezTo>
                        <a:pt x="16" y="48"/>
                        <a:pt x="32" y="0"/>
                        <a:pt x="48" y="0"/>
                      </a:cubicBezTo>
                      <a:cubicBezTo>
                        <a:pt x="64" y="0"/>
                        <a:pt x="88" y="80"/>
                        <a:pt x="96" y="96"/>
                      </a:cubicBezTo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050" dirty="0"/>
                </a:p>
              </p:txBody>
            </p:sp>
          </p:grpSp>
        </p:grpSp>
        <p:sp>
          <p:nvSpPr>
            <p:cNvPr id="16" name="Line 34">
              <a:extLst>
                <a:ext uri="{FF2B5EF4-FFF2-40B4-BE49-F238E27FC236}">
                  <a16:creationId xmlns:a16="http://schemas.microsoft.com/office/drawing/2014/main" id="{B456C032-1B61-A8D5-9E7A-1039DC967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8" y="2370"/>
              <a:ext cx="0" cy="19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sp>
        <p:nvSpPr>
          <p:cNvPr id="29" name="Line 1035">
            <a:extLst>
              <a:ext uri="{FF2B5EF4-FFF2-40B4-BE49-F238E27FC236}">
                <a16:creationId xmlns:a16="http://schemas.microsoft.com/office/drawing/2014/main" id="{A53D8DE0-0E31-F7EC-ECED-27161AE227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8555" y="3224982"/>
            <a:ext cx="206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1035">
            <a:extLst>
              <a:ext uri="{FF2B5EF4-FFF2-40B4-BE49-F238E27FC236}">
                <a16:creationId xmlns:a16="http://schemas.microsoft.com/office/drawing/2014/main" id="{DB08DC7A-2FEB-8049-F99E-4BA763F3B0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080" y="3740919"/>
            <a:ext cx="2063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1" name="Rectangle 1034">
            <a:extLst>
              <a:ext uri="{FF2B5EF4-FFF2-40B4-BE49-F238E27FC236}">
                <a16:creationId xmlns:a16="http://schemas.microsoft.com/office/drawing/2014/main" id="{9C649E32-33BF-6285-13E2-4AF8D1695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3642" y="3183707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56" name="Rectangle 1034">
            <a:extLst>
              <a:ext uri="{FF2B5EF4-FFF2-40B4-BE49-F238E27FC236}">
                <a16:creationId xmlns:a16="http://schemas.microsoft.com/office/drawing/2014/main" id="{F7D785A4-F212-AFF7-BEBF-39C3578F3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8879" y="3699644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57" name="Rectangle 1034">
            <a:extLst>
              <a:ext uri="{FF2B5EF4-FFF2-40B4-BE49-F238E27FC236}">
                <a16:creationId xmlns:a16="http://schemas.microsoft.com/office/drawing/2014/main" id="{ED284B7D-22E3-7AE5-3201-8BF2FB3E2F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302" y="3313230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58" name="Line 1035">
            <a:extLst>
              <a:ext uri="{FF2B5EF4-FFF2-40B4-BE49-F238E27FC236}">
                <a16:creationId xmlns:a16="http://schemas.microsoft.com/office/drawing/2014/main" id="{CC9A47BC-2055-757A-0EB3-E7778E2924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21753" y="3239269"/>
            <a:ext cx="3175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9" name="Rectangle 1037">
            <a:extLst>
              <a:ext uri="{FF2B5EF4-FFF2-40B4-BE49-F238E27FC236}">
                <a16:creationId xmlns:a16="http://schemas.microsoft.com/office/drawing/2014/main" id="{01C4E7FC-DBC0-260B-422B-C7D56F479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890" y="3463250"/>
            <a:ext cx="87313" cy="80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60" name="Rectangle 1034">
            <a:extLst>
              <a:ext uri="{FF2B5EF4-FFF2-40B4-BE49-F238E27FC236}">
                <a16:creationId xmlns:a16="http://schemas.microsoft.com/office/drawing/2014/main" id="{05F90E00-CE27-7C7F-E4D4-EAF874516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709" y="3313230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63" name="Line 1035">
            <a:extLst>
              <a:ext uri="{FF2B5EF4-FFF2-40B4-BE49-F238E27FC236}">
                <a16:creationId xmlns:a16="http://schemas.microsoft.com/office/drawing/2014/main" id="{0B4CFE6F-79C8-D67C-9C7B-940F1CD0A3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7160" y="3239269"/>
            <a:ext cx="3175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3" name="Rectangle 1036">
            <a:extLst>
              <a:ext uri="{FF2B5EF4-FFF2-40B4-BE49-F238E27FC236}">
                <a16:creationId xmlns:a16="http://schemas.microsoft.com/office/drawing/2014/main" id="{7641AD37-1686-5084-36E8-AFEAA4099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97" y="3460076"/>
            <a:ext cx="87313" cy="777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14" name="Rectangle 1034">
            <a:extLst>
              <a:ext uri="{FF2B5EF4-FFF2-40B4-BE49-F238E27FC236}">
                <a16:creationId xmlns:a16="http://schemas.microsoft.com/office/drawing/2014/main" id="{3EA38D96-10F1-A1B2-E3BE-A32AFB076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441" y="3319581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15" name="Line 1035">
            <a:extLst>
              <a:ext uri="{FF2B5EF4-FFF2-40B4-BE49-F238E27FC236}">
                <a16:creationId xmlns:a16="http://schemas.microsoft.com/office/drawing/2014/main" id="{6419674A-F5C4-E978-903E-A9A3989B4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8305" y="3237682"/>
            <a:ext cx="3175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6" name="Rectangle 1037">
            <a:extLst>
              <a:ext uri="{FF2B5EF4-FFF2-40B4-BE49-F238E27FC236}">
                <a16:creationId xmlns:a16="http://schemas.microsoft.com/office/drawing/2014/main" id="{A80BD317-AAA7-5436-6E9E-9534C8049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029" y="3600116"/>
            <a:ext cx="87312" cy="809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17" name="Line 34">
            <a:extLst>
              <a:ext uri="{FF2B5EF4-FFF2-40B4-BE49-F238E27FC236}">
                <a16:creationId xmlns:a16="http://schemas.microsoft.com/office/drawing/2014/main" id="{831D9DF1-3B7C-A7E6-C0B9-65C240F4C3CC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2010198" y="3657576"/>
            <a:ext cx="0" cy="163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18" name="Text Box 1004">
            <a:extLst>
              <a:ext uri="{FF2B5EF4-FFF2-40B4-BE49-F238E27FC236}">
                <a16:creationId xmlns:a16="http://schemas.microsoft.com/office/drawing/2014/main" id="{B37CB749-8ECF-F02E-3CD6-832FDE2D5E5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486423" y="3032517"/>
            <a:ext cx="6318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00" b="1" dirty="0"/>
              <a:t>230kV</a:t>
            </a:r>
          </a:p>
        </p:txBody>
      </p:sp>
      <p:sp>
        <p:nvSpPr>
          <p:cNvPr id="519" name="Rectangle 1034">
            <a:extLst>
              <a:ext uri="{FF2B5EF4-FFF2-40B4-BE49-F238E27FC236}">
                <a16:creationId xmlns:a16="http://schemas.microsoft.com/office/drawing/2014/main" id="{F4FDC543-2B29-0DCD-5907-F6F5A25DE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05" y="3313230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0" name="Line 1035">
            <a:extLst>
              <a:ext uri="{FF2B5EF4-FFF2-40B4-BE49-F238E27FC236}">
                <a16:creationId xmlns:a16="http://schemas.microsoft.com/office/drawing/2014/main" id="{F5BD95D7-49F5-D6E8-677F-5AC1C7917B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1464" y="3224261"/>
            <a:ext cx="3175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1" name="Rectangle 1037">
            <a:extLst>
              <a:ext uri="{FF2B5EF4-FFF2-40B4-BE49-F238E27FC236}">
                <a16:creationId xmlns:a16="http://schemas.microsoft.com/office/drawing/2014/main" id="{CB7C504A-216F-594F-72C0-4C73E2792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06" y="3471839"/>
            <a:ext cx="87313" cy="80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2" name="Rectangle 1034">
            <a:extLst>
              <a:ext uri="{FF2B5EF4-FFF2-40B4-BE49-F238E27FC236}">
                <a16:creationId xmlns:a16="http://schemas.microsoft.com/office/drawing/2014/main" id="{C60BA11B-D9CC-880D-DBD4-3A72F3091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583" y="3318332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3" name="Line 1035">
            <a:extLst>
              <a:ext uri="{FF2B5EF4-FFF2-40B4-BE49-F238E27FC236}">
                <a16:creationId xmlns:a16="http://schemas.microsoft.com/office/drawing/2014/main" id="{BE3E6CA0-9355-77A0-A00D-3768B003D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5034" y="3244371"/>
            <a:ext cx="3175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4" name="Rectangle 1036">
            <a:extLst>
              <a:ext uri="{FF2B5EF4-FFF2-40B4-BE49-F238E27FC236}">
                <a16:creationId xmlns:a16="http://schemas.microsoft.com/office/drawing/2014/main" id="{E52CFF05-D70D-CA66-EE2D-ACEF4FBF0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2171" y="3465178"/>
            <a:ext cx="87313" cy="777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5" name="Rectangle 1034">
            <a:extLst>
              <a:ext uri="{FF2B5EF4-FFF2-40B4-BE49-F238E27FC236}">
                <a16:creationId xmlns:a16="http://schemas.microsoft.com/office/drawing/2014/main" id="{6C06BB23-D8A8-B79C-11CD-DBF5FC4031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709" y="3596315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6" name="Rectangle 1034">
            <a:extLst>
              <a:ext uri="{FF2B5EF4-FFF2-40B4-BE49-F238E27FC236}">
                <a16:creationId xmlns:a16="http://schemas.microsoft.com/office/drawing/2014/main" id="{5623C40A-C221-1144-1879-2176C95651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0583" y="3601417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7" name="Rectangle 1034">
            <a:extLst>
              <a:ext uri="{FF2B5EF4-FFF2-40B4-BE49-F238E27FC236}">
                <a16:creationId xmlns:a16="http://schemas.microsoft.com/office/drawing/2014/main" id="{66EC0D37-AE69-9860-BE60-361BD17C12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4372" y="3288482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28" name="Line 1035">
            <a:extLst>
              <a:ext uri="{FF2B5EF4-FFF2-40B4-BE49-F238E27FC236}">
                <a16:creationId xmlns:a16="http://schemas.microsoft.com/office/drawing/2014/main" id="{2AFA420D-91DE-9DC4-7392-877B3CEC9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173585" y="3237682"/>
            <a:ext cx="3175" cy="4905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29" name="Rectangle 1037">
            <a:extLst>
              <a:ext uri="{FF2B5EF4-FFF2-40B4-BE49-F238E27FC236}">
                <a16:creationId xmlns:a16="http://schemas.microsoft.com/office/drawing/2014/main" id="{96024617-E193-FD95-9464-471D884B5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310" y="3591695"/>
            <a:ext cx="87313" cy="809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30" name="Rectangle 1034">
            <a:extLst>
              <a:ext uri="{FF2B5EF4-FFF2-40B4-BE49-F238E27FC236}">
                <a16:creationId xmlns:a16="http://schemas.microsoft.com/office/drawing/2014/main" id="{7F25D73F-0C6E-CB17-7D41-219857466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7112" y="3596315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531" name="Rectangle 1034">
            <a:extLst>
              <a:ext uri="{FF2B5EF4-FFF2-40B4-BE49-F238E27FC236}">
                <a16:creationId xmlns:a16="http://schemas.microsoft.com/office/drawing/2014/main" id="{31CD90BF-DF51-A15F-A926-F2205D418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8605" y="3596315"/>
            <a:ext cx="88900" cy="825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grpSp>
        <p:nvGrpSpPr>
          <p:cNvPr id="532" name="Group 20">
            <a:extLst>
              <a:ext uri="{FF2B5EF4-FFF2-40B4-BE49-F238E27FC236}">
                <a16:creationId xmlns:a16="http://schemas.microsoft.com/office/drawing/2014/main" id="{EA0BC30E-2924-72B8-529E-A0F71CFBA24C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1698259" y="3106391"/>
            <a:ext cx="255587" cy="236538"/>
            <a:chOff x="960" y="2370"/>
            <a:chExt cx="216" cy="279"/>
          </a:xfrm>
          <a:noFill/>
        </p:grpSpPr>
        <p:grpSp>
          <p:nvGrpSpPr>
            <p:cNvPr id="533" name="Group 21">
              <a:extLst>
                <a:ext uri="{FF2B5EF4-FFF2-40B4-BE49-F238E27FC236}">
                  <a16:creationId xmlns:a16="http://schemas.microsoft.com/office/drawing/2014/main" id="{8C8BFDDC-49B5-1ED2-AA0B-A044FCBD08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2559"/>
              <a:ext cx="216" cy="90"/>
              <a:chOff x="960" y="2559"/>
              <a:chExt cx="294" cy="129"/>
            </a:xfrm>
            <a:grpFill/>
          </p:grpSpPr>
          <p:grpSp>
            <p:nvGrpSpPr>
              <p:cNvPr id="535" name="Group 22">
                <a:extLst>
                  <a:ext uri="{FF2B5EF4-FFF2-40B4-BE49-F238E27FC236}">
                    <a16:creationId xmlns:a16="http://schemas.microsoft.com/office/drawing/2014/main" id="{AD250C23-17BD-4E89-E300-EBC1E3B287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634"/>
                <a:ext cx="288" cy="54"/>
                <a:chOff x="960" y="2634"/>
                <a:chExt cx="288" cy="54"/>
              </a:xfrm>
              <a:grpFill/>
            </p:grpSpPr>
            <p:grpSp>
              <p:nvGrpSpPr>
                <p:cNvPr id="542" name="Group 23">
                  <a:extLst>
                    <a:ext uri="{FF2B5EF4-FFF2-40B4-BE49-F238E27FC236}">
                      <a16:creationId xmlns:a16="http://schemas.microsoft.com/office/drawing/2014/main" id="{262A272A-D14C-DEE3-7C5D-E2AB45CA40F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2634"/>
                  <a:ext cx="216" cy="54"/>
                  <a:chOff x="960" y="2634"/>
                  <a:chExt cx="216" cy="54"/>
                </a:xfrm>
                <a:grpFill/>
              </p:grpSpPr>
              <p:sp>
                <p:nvSpPr>
                  <p:cNvPr id="544" name="Freeform 24">
                    <a:extLst>
                      <a:ext uri="{FF2B5EF4-FFF2-40B4-BE49-F238E27FC236}">
                        <a16:creationId xmlns:a16="http://schemas.microsoft.com/office/drawing/2014/main" id="{623A9A27-62B6-E6EC-F61C-C06567108EE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545" name="Freeform 25">
                    <a:extLst>
                      <a:ext uri="{FF2B5EF4-FFF2-40B4-BE49-F238E27FC236}">
                        <a16:creationId xmlns:a16="http://schemas.microsoft.com/office/drawing/2014/main" id="{61D10308-ADFC-EA42-A19E-8156764E7C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546" name="Freeform 26">
                    <a:extLst>
                      <a:ext uri="{FF2B5EF4-FFF2-40B4-BE49-F238E27FC236}">
                        <a16:creationId xmlns:a16="http://schemas.microsoft.com/office/drawing/2014/main" id="{711C5B55-4373-1647-C2F3-6580431E825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1" y="2634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</p:grpSp>
            <p:sp>
              <p:nvSpPr>
                <p:cNvPr id="543" name="Freeform 27">
                  <a:extLst>
                    <a:ext uri="{FF2B5EF4-FFF2-40B4-BE49-F238E27FC236}">
                      <a16:creationId xmlns:a16="http://schemas.microsoft.com/office/drawing/2014/main" id="{584E982F-1E41-2FFA-93F1-3554356E44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637"/>
                  <a:ext cx="75" cy="48"/>
                </a:xfrm>
                <a:custGeom>
                  <a:avLst/>
                  <a:gdLst>
                    <a:gd name="T0" fmla="*/ 0 w 96"/>
                    <a:gd name="T1" fmla="*/ 1 h 96"/>
                    <a:gd name="T2" fmla="*/ 4 w 96"/>
                    <a:gd name="T3" fmla="*/ 0 h 96"/>
                    <a:gd name="T4" fmla="*/ 8 w 96"/>
                    <a:gd name="T5" fmla="*/ 1 h 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cubicBezTo>
                        <a:pt x="16" y="48"/>
                        <a:pt x="32" y="0"/>
                        <a:pt x="48" y="0"/>
                      </a:cubicBezTo>
                      <a:cubicBezTo>
                        <a:pt x="64" y="0"/>
                        <a:pt x="88" y="80"/>
                        <a:pt x="96" y="96"/>
                      </a:cubicBezTo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050" dirty="0"/>
                </a:p>
              </p:txBody>
            </p:sp>
          </p:grpSp>
          <p:grpSp>
            <p:nvGrpSpPr>
              <p:cNvPr id="536" name="Group 28">
                <a:extLst>
                  <a:ext uri="{FF2B5EF4-FFF2-40B4-BE49-F238E27FC236}">
                    <a16:creationId xmlns:a16="http://schemas.microsoft.com/office/drawing/2014/main" id="{8F73539B-D138-BF8D-794E-67F898F746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966" y="2559"/>
                <a:ext cx="288" cy="54"/>
                <a:chOff x="960" y="2634"/>
                <a:chExt cx="288" cy="54"/>
              </a:xfrm>
              <a:grpFill/>
            </p:grpSpPr>
            <p:grpSp>
              <p:nvGrpSpPr>
                <p:cNvPr id="537" name="Group 29">
                  <a:extLst>
                    <a:ext uri="{FF2B5EF4-FFF2-40B4-BE49-F238E27FC236}">
                      <a16:creationId xmlns:a16="http://schemas.microsoft.com/office/drawing/2014/main" id="{7FA1D3AA-24C9-41C8-10A8-1DDAA55A4B2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2634"/>
                  <a:ext cx="216" cy="54"/>
                  <a:chOff x="960" y="2634"/>
                  <a:chExt cx="216" cy="54"/>
                </a:xfrm>
                <a:grpFill/>
              </p:grpSpPr>
              <p:sp>
                <p:nvSpPr>
                  <p:cNvPr id="539" name="Freeform 30">
                    <a:extLst>
                      <a:ext uri="{FF2B5EF4-FFF2-40B4-BE49-F238E27FC236}">
                        <a16:creationId xmlns:a16="http://schemas.microsoft.com/office/drawing/2014/main" id="{7CEF1E3F-8959-A4B5-D8C0-4ABBB2B9D61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0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540" name="Freeform 31">
                    <a:extLst>
                      <a:ext uri="{FF2B5EF4-FFF2-40B4-BE49-F238E27FC236}">
                        <a16:creationId xmlns:a16="http://schemas.microsoft.com/office/drawing/2014/main" id="{2AAD2DB2-A999-9DB4-255D-7B5CB311890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2" y="2640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  <p:sp>
                <p:nvSpPr>
                  <p:cNvPr id="541" name="Freeform 32">
                    <a:extLst>
                      <a:ext uri="{FF2B5EF4-FFF2-40B4-BE49-F238E27FC236}">
                        <a16:creationId xmlns:a16="http://schemas.microsoft.com/office/drawing/2014/main" id="{74CEE8C3-9336-EFB4-5F78-4A96C457AE5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01" y="2634"/>
                    <a:ext cx="75" cy="48"/>
                  </a:xfrm>
                  <a:custGeom>
                    <a:avLst/>
                    <a:gdLst>
                      <a:gd name="T0" fmla="*/ 0 w 96"/>
                      <a:gd name="T1" fmla="*/ 1 h 96"/>
                      <a:gd name="T2" fmla="*/ 4 w 96"/>
                      <a:gd name="T3" fmla="*/ 0 h 96"/>
                      <a:gd name="T4" fmla="*/ 8 w 96"/>
                      <a:gd name="T5" fmla="*/ 1 h 9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96" h="96">
                        <a:moveTo>
                          <a:pt x="0" y="96"/>
                        </a:moveTo>
                        <a:cubicBezTo>
                          <a:pt x="16" y="48"/>
                          <a:pt x="32" y="0"/>
                          <a:pt x="48" y="0"/>
                        </a:cubicBezTo>
                        <a:cubicBezTo>
                          <a:pt x="64" y="0"/>
                          <a:pt x="88" y="80"/>
                          <a:pt x="96" y="96"/>
                        </a:cubicBezTo>
                      </a:path>
                    </a:pathLst>
                  </a:custGeom>
                  <a:grp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050" dirty="0"/>
                  </a:p>
                </p:txBody>
              </p:sp>
            </p:grpSp>
            <p:sp>
              <p:nvSpPr>
                <p:cNvPr id="538" name="Freeform 33">
                  <a:extLst>
                    <a:ext uri="{FF2B5EF4-FFF2-40B4-BE49-F238E27FC236}">
                      <a16:creationId xmlns:a16="http://schemas.microsoft.com/office/drawing/2014/main" id="{5BBCB905-A697-E92B-CD42-BA7D51DF94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637"/>
                  <a:ext cx="75" cy="48"/>
                </a:xfrm>
                <a:custGeom>
                  <a:avLst/>
                  <a:gdLst>
                    <a:gd name="T0" fmla="*/ 0 w 96"/>
                    <a:gd name="T1" fmla="*/ 1 h 96"/>
                    <a:gd name="T2" fmla="*/ 4 w 96"/>
                    <a:gd name="T3" fmla="*/ 0 h 96"/>
                    <a:gd name="T4" fmla="*/ 8 w 96"/>
                    <a:gd name="T5" fmla="*/ 1 h 9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96" h="96">
                      <a:moveTo>
                        <a:pt x="0" y="96"/>
                      </a:moveTo>
                      <a:cubicBezTo>
                        <a:pt x="16" y="48"/>
                        <a:pt x="32" y="0"/>
                        <a:pt x="48" y="0"/>
                      </a:cubicBezTo>
                      <a:cubicBezTo>
                        <a:pt x="64" y="0"/>
                        <a:pt x="88" y="80"/>
                        <a:pt x="96" y="96"/>
                      </a:cubicBezTo>
                    </a:path>
                  </a:pathLst>
                </a:custGeom>
                <a:grp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050" dirty="0"/>
                </a:p>
              </p:txBody>
            </p:sp>
          </p:grpSp>
        </p:grpSp>
        <p:sp>
          <p:nvSpPr>
            <p:cNvPr id="534" name="Line 34">
              <a:extLst>
                <a:ext uri="{FF2B5EF4-FFF2-40B4-BE49-F238E27FC236}">
                  <a16:creationId xmlns:a16="http://schemas.microsoft.com/office/drawing/2014/main" id="{3EAF94B8-9DE9-E547-4FD3-95AA81AF55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8" y="2370"/>
              <a:ext cx="0" cy="192"/>
            </a:xfrm>
            <a:prstGeom prst="line">
              <a:avLst/>
            </a:prstGeom>
            <a:grp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050" dirty="0"/>
            </a:p>
          </p:txBody>
        </p:sp>
      </p:grpSp>
      <p:sp>
        <p:nvSpPr>
          <p:cNvPr id="547" name="Line 34">
            <a:extLst>
              <a:ext uri="{FF2B5EF4-FFF2-40B4-BE49-F238E27FC236}">
                <a16:creationId xmlns:a16="http://schemas.microsoft.com/office/drawing/2014/main" id="{B65CC3C6-71B7-CAA8-B087-20B34BC2F6C5}"/>
              </a:ext>
            </a:extLst>
          </p:cNvPr>
          <p:cNvSpPr>
            <a:spLocks noChangeShapeType="1"/>
          </p:cNvSpPr>
          <p:nvPr/>
        </p:nvSpPr>
        <p:spPr bwMode="auto">
          <a:xfrm rot="16200000" flipH="1" flipV="1">
            <a:off x="2022104" y="3143226"/>
            <a:ext cx="0" cy="163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8" name="Rectangle 217">
            <a:extLst>
              <a:ext uri="{FF2B5EF4-FFF2-40B4-BE49-F238E27FC236}">
                <a16:creationId xmlns:a16="http://schemas.microsoft.com/office/drawing/2014/main" id="{44E1683F-482C-CB65-F0CB-47736836C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188" y="3323370"/>
            <a:ext cx="5603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" b="1" dirty="0"/>
              <a:t>230/138kV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" b="1" dirty="0"/>
              <a:t>560MVA</a:t>
            </a:r>
          </a:p>
        </p:txBody>
      </p:sp>
      <p:sp>
        <p:nvSpPr>
          <p:cNvPr id="549" name="Rectangle 217">
            <a:extLst>
              <a:ext uri="{FF2B5EF4-FFF2-40B4-BE49-F238E27FC236}">
                <a16:creationId xmlns:a16="http://schemas.microsoft.com/office/drawing/2014/main" id="{CFF184AB-8514-D36E-AFAF-D865FAA28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989" y="3844715"/>
            <a:ext cx="56038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6661" tIns="48331" rIns="96661" bIns="48331">
            <a:spAutoFit/>
          </a:bodyPr>
          <a:lstStyle>
            <a:lvl1pPr defTabSz="96678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" b="1" dirty="0"/>
              <a:t>230/138kV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00" b="1" dirty="0"/>
              <a:t>560MVA</a:t>
            </a:r>
          </a:p>
        </p:txBody>
      </p:sp>
      <p:sp>
        <p:nvSpPr>
          <p:cNvPr id="550" name="Line 1018">
            <a:extLst>
              <a:ext uri="{FF2B5EF4-FFF2-40B4-BE49-F238E27FC236}">
                <a16:creationId xmlns:a16="http://schemas.microsoft.com/office/drawing/2014/main" id="{230FD0BA-CEEA-F1F9-CF8B-A7C0A2913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79004" y="3224982"/>
            <a:ext cx="5890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51" name="Group 550">
            <a:extLst>
              <a:ext uri="{FF2B5EF4-FFF2-40B4-BE49-F238E27FC236}">
                <a16:creationId xmlns:a16="http://schemas.microsoft.com/office/drawing/2014/main" id="{115D6D30-7930-6809-A509-5F0D4A2A77F7}"/>
              </a:ext>
            </a:extLst>
          </p:cNvPr>
          <p:cNvGrpSpPr/>
          <p:nvPr/>
        </p:nvGrpSpPr>
        <p:grpSpPr>
          <a:xfrm rot="10800000" flipV="1">
            <a:off x="2967211" y="2638315"/>
            <a:ext cx="88492" cy="933799"/>
            <a:chOff x="4826695" y="3996204"/>
            <a:chExt cx="333736" cy="445265"/>
          </a:xfrm>
        </p:grpSpPr>
        <p:cxnSp>
          <p:nvCxnSpPr>
            <p:cNvPr id="552" name="Straight Arrow Connector 551">
              <a:extLst>
                <a:ext uri="{FF2B5EF4-FFF2-40B4-BE49-F238E27FC236}">
                  <a16:creationId xmlns:a16="http://schemas.microsoft.com/office/drawing/2014/main" id="{C3163F4A-110D-2CC5-A570-E53947DE8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id="{633627CE-8571-D1DE-59E3-D4F03D8CB92B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4" name="Group 553">
            <a:extLst>
              <a:ext uri="{FF2B5EF4-FFF2-40B4-BE49-F238E27FC236}">
                <a16:creationId xmlns:a16="http://schemas.microsoft.com/office/drawing/2014/main" id="{E1466AB7-D6CB-2AD3-838E-8B3A2E516112}"/>
              </a:ext>
            </a:extLst>
          </p:cNvPr>
          <p:cNvGrpSpPr/>
          <p:nvPr/>
        </p:nvGrpSpPr>
        <p:grpSpPr>
          <a:xfrm flipV="1">
            <a:off x="2783348" y="3557625"/>
            <a:ext cx="71776" cy="1446330"/>
            <a:chOff x="4826695" y="3996204"/>
            <a:chExt cx="333736" cy="445265"/>
          </a:xfrm>
        </p:grpSpPr>
        <p:cxnSp>
          <p:nvCxnSpPr>
            <p:cNvPr id="555" name="Straight Arrow Connector 554">
              <a:extLst>
                <a:ext uri="{FF2B5EF4-FFF2-40B4-BE49-F238E27FC236}">
                  <a16:creationId xmlns:a16="http://schemas.microsoft.com/office/drawing/2014/main" id="{FFEDD943-BC48-E74D-2468-78D3E3D427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6" name="Straight Connector 555">
              <a:extLst>
                <a:ext uri="{FF2B5EF4-FFF2-40B4-BE49-F238E27FC236}">
                  <a16:creationId xmlns:a16="http://schemas.microsoft.com/office/drawing/2014/main" id="{60CB19A8-DBB3-B83C-74D9-614776421050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7" name="Group 556">
            <a:extLst>
              <a:ext uri="{FF2B5EF4-FFF2-40B4-BE49-F238E27FC236}">
                <a16:creationId xmlns:a16="http://schemas.microsoft.com/office/drawing/2014/main" id="{4341F823-1F33-5EBA-6A06-BF7CEBB4779A}"/>
              </a:ext>
            </a:extLst>
          </p:cNvPr>
          <p:cNvGrpSpPr/>
          <p:nvPr/>
        </p:nvGrpSpPr>
        <p:grpSpPr>
          <a:xfrm flipH="1" flipV="1">
            <a:off x="2654557" y="3420957"/>
            <a:ext cx="117974" cy="1754079"/>
            <a:chOff x="4826695" y="3996204"/>
            <a:chExt cx="333736" cy="445265"/>
          </a:xfrm>
        </p:grpSpPr>
        <p:cxnSp>
          <p:nvCxnSpPr>
            <p:cNvPr id="558" name="Straight Arrow Connector 557">
              <a:extLst>
                <a:ext uri="{FF2B5EF4-FFF2-40B4-BE49-F238E27FC236}">
                  <a16:creationId xmlns:a16="http://schemas.microsoft.com/office/drawing/2014/main" id="{41E5B3EF-39F0-7C7A-F876-94C8BE285E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id="{95A9F30B-4D3A-23C1-32AD-C4AD653B067C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0" name="Group 559">
            <a:extLst>
              <a:ext uri="{FF2B5EF4-FFF2-40B4-BE49-F238E27FC236}">
                <a16:creationId xmlns:a16="http://schemas.microsoft.com/office/drawing/2014/main" id="{81ED744D-E490-C473-34D4-98165728921E}"/>
              </a:ext>
            </a:extLst>
          </p:cNvPr>
          <p:cNvGrpSpPr/>
          <p:nvPr/>
        </p:nvGrpSpPr>
        <p:grpSpPr>
          <a:xfrm flipH="1" flipV="1">
            <a:off x="2412683" y="3562541"/>
            <a:ext cx="110110" cy="1446330"/>
            <a:chOff x="4826695" y="3996204"/>
            <a:chExt cx="333736" cy="445265"/>
          </a:xfrm>
        </p:grpSpPr>
        <p:cxnSp>
          <p:nvCxnSpPr>
            <p:cNvPr id="561" name="Straight Arrow Connector 560">
              <a:extLst>
                <a:ext uri="{FF2B5EF4-FFF2-40B4-BE49-F238E27FC236}">
                  <a16:creationId xmlns:a16="http://schemas.microsoft.com/office/drawing/2014/main" id="{7CA5214C-0EE4-1780-9F68-017BDE626A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id="{95DC11D9-7B11-FB8E-A158-8B6B6966BEC3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" name="Group 562">
            <a:extLst>
              <a:ext uri="{FF2B5EF4-FFF2-40B4-BE49-F238E27FC236}">
                <a16:creationId xmlns:a16="http://schemas.microsoft.com/office/drawing/2014/main" id="{8E32E87A-4F0C-FBA7-DAD0-884DCC468A10}"/>
              </a:ext>
            </a:extLst>
          </p:cNvPr>
          <p:cNvGrpSpPr/>
          <p:nvPr/>
        </p:nvGrpSpPr>
        <p:grpSpPr>
          <a:xfrm rot="10800000" flipH="1" flipV="1">
            <a:off x="2529687" y="1641324"/>
            <a:ext cx="77675" cy="1773738"/>
            <a:chOff x="4826695" y="3996204"/>
            <a:chExt cx="333736" cy="445265"/>
          </a:xfrm>
        </p:grpSpPr>
        <p:cxnSp>
          <p:nvCxnSpPr>
            <p:cNvPr id="564" name="Straight Arrow Connector 563">
              <a:extLst>
                <a:ext uri="{FF2B5EF4-FFF2-40B4-BE49-F238E27FC236}">
                  <a16:creationId xmlns:a16="http://schemas.microsoft.com/office/drawing/2014/main" id="{B42D1F3F-4A62-9337-55C7-B52FFBE0B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id="{170E0403-D4D7-A7A8-EC17-863D33B3C29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6" name="Group 565">
            <a:extLst>
              <a:ext uri="{FF2B5EF4-FFF2-40B4-BE49-F238E27FC236}">
                <a16:creationId xmlns:a16="http://schemas.microsoft.com/office/drawing/2014/main" id="{938D8CFB-3523-46DF-A0BC-FA0249E9857E}"/>
              </a:ext>
            </a:extLst>
          </p:cNvPr>
          <p:cNvGrpSpPr/>
          <p:nvPr/>
        </p:nvGrpSpPr>
        <p:grpSpPr>
          <a:xfrm rot="10800000" flipH="1" flipV="1">
            <a:off x="2330091" y="2260757"/>
            <a:ext cx="53095" cy="1168790"/>
            <a:chOff x="4826695" y="3996204"/>
            <a:chExt cx="333736" cy="445265"/>
          </a:xfrm>
        </p:grpSpPr>
        <p:cxnSp>
          <p:nvCxnSpPr>
            <p:cNvPr id="567" name="Straight Arrow Connector 566">
              <a:extLst>
                <a:ext uri="{FF2B5EF4-FFF2-40B4-BE49-F238E27FC236}">
                  <a16:creationId xmlns:a16="http://schemas.microsoft.com/office/drawing/2014/main" id="{C9C087A2-1DBB-E843-16C5-038CB5701E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id="{C346BF3A-F06F-C103-AE76-46B8638A5DF9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9" name="Group 568">
            <a:extLst>
              <a:ext uri="{FF2B5EF4-FFF2-40B4-BE49-F238E27FC236}">
                <a16:creationId xmlns:a16="http://schemas.microsoft.com/office/drawing/2014/main" id="{A813BAF1-4BCF-AE74-9F88-19A0704AC1A6}"/>
              </a:ext>
            </a:extLst>
          </p:cNvPr>
          <p:cNvGrpSpPr/>
          <p:nvPr/>
        </p:nvGrpSpPr>
        <p:grpSpPr>
          <a:xfrm rot="10800000" flipH="1" flipV="1">
            <a:off x="2093134" y="2259774"/>
            <a:ext cx="77676" cy="1168790"/>
            <a:chOff x="4826695" y="3996204"/>
            <a:chExt cx="333736" cy="445265"/>
          </a:xfrm>
        </p:grpSpPr>
        <p:cxnSp>
          <p:nvCxnSpPr>
            <p:cNvPr id="570" name="Straight Arrow Connector 569">
              <a:extLst>
                <a:ext uri="{FF2B5EF4-FFF2-40B4-BE49-F238E27FC236}">
                  <a16:creationId xmlns:a16="http://schemas.microsoft.com/office/drawing/2014/main" id="{892A9769-0129-3562-0974-B2634AE2D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id="{7140BB45-873E-8DBB-A896-39665E59228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2" name="Group 571">
            <a:extLst>
              <a:ext uri="{FF2B5EF4-FFF2-40B4-BE49-F238E27FC236}">
                <a16:creationId xmlns:a16="http://schemas.microsoft.com/office/drawing/2014/main" id="{1F99CF22-6945-14C0-1880-BF472EF79EFA}"/>
              </a:ext>
            </a:extLst>
          </p:cNvPr>
          <p:cNvGrpSpPr/>
          <p:nvPr/>
        </p:nvGrpSpPr>
        <p:grpSpPr>
          <a:xfrm>
            <a:off x="2365489" y="2998176"/>
            <a:ext cx="219932" cy="169277"/>
            <a:chOff x="3462922" y="1191670"/>
            <a:chExt cx="219932" cy="169277"/>
          </a:xfrm>
        </p:grpSpPr>
        <p:sp>
          <p:nvSpPr>
            <p:cNvPr id="573" name="Pentagon 572">
              <a:extLst>
                <a:ext uri="{FF2B5EF4-FFF2-40B4-BE49-F238E27FC236}">
                  <a16:creationId xmlns:a16="http://schemas.microsoft.com/office/drawing/2014/main" id="{685349C7-BDEF-3A56-0594-998C1DA1E63C}"/>
                </a:ext>
              </a:extLst>
            </p:cNvPr>
            <p:cNvSpPr/>
            <p:nvPr/>
          </p:nvSpPr>
          <p:spPr bwMode="auto">
            <a:xfrm>
              <a:off x="3516015" y="1215267"/>
              <a:ext cx="112088" cy="106188"/>
            </a:xfrm>
            <a:prstGeom prst="pentag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48B9"/>
                </a:solidFill>
                <a:effectLst/>
                <a:latin typeface="Arial" charset="0"/>
              </a:endParaRPr>
            </a:p>
          </p:txBody>
        </p:sp>
        <p:sp>
          <p:nvSpPr>
            <p:cNvPr id="574" name="TextBox 573">
              <a:extLst>
                <a:ext uri="{FF2B5EF4-FFF2-40B4-BE49-F238E27FC236}">
                  <a16:creationId xmlns:a16="http://schemas.microsoft.com/office/drawing/2014/main" id="{590424CD-4EE0-7933-592A-308EF200D920}"/>
                </a:ext>
              </a:extLst>
            </p:cNvPr>
            <p:cNvSpPr txBox="1"/>
            <p:nvPr/>
          </p:nvSpPr>
          <p:spPr>
            <a:xfrm>
              <a:off x="3462922" y="1191670"/>
              <a:ext cx="21993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/>
                <a:t>1</a:t>
              </a:r>
            </a:p>
          </p:txBody>
        </p:sp>
      </p:grpSp>
      <p:grpSp>
        <p:nvGrpSpPr>
          <p:cNvPr id="575" name="Group 574">
            <a:extLst>
              <a:ext uri="{FF2B5EF4-FFF2-40B4-BE49-F238E27FC236}">
                <a16:creationId xmlns:a16="http://schemas.microsoft.com/office/drawing/2014/main" id="{16D21D57-8E31-A494-8CDC-71D8146D7C6D}"/>
              </a:ext>
            </a:extLst>
          </p:cNvPr>
          <p:cNvGrpSpPr/>
          <p:nvPr/>
        </p:nvGrpSpPr>
        <p:grpSpPr>
          <a:xfrm>
            <a:off x="1957451" y="3020791"/>
            <a:ext cx="219932" cy="169277"/>
            <a:chOff x="3462922" y="1191670"/>
            <a:chExt cx="219932" cy="169277"/>
          </a:xfrm>
        </p:grpSpPr>
        <p:sp>
          <p:nvSpPr>
            <p:cNvPr id="576" name="Pentagon 575">
              <a:extLst>
                <a:ext uri="{FF2B5EF4-FFF2-40B4-BE49-F238E27FC236}">
                  <a16:creationId xmlns:a16="http://schemas.microsoft.com/office/drawing/2014/main" id="{05F34722-264D-39A7-F568-C656F9BCE4C1}"/>
                </a:ext>
              </a:extLst>
            </p:cNvPr>
            <p:cNvSpPr/>
            <p:nvPr/>
          </p:nvSpPr>
          <p:spPr bwMode="auto">
            <a:xfrm>
              <a:off x="3516015" y="1215267"/>
              <a:ext cx="112088" cy="106188"/>
            </a:xfrm>
            <a:prstGeom prst="pentagon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20000"/>
                </a:spcAft>
                <a:buClrTx/>
                <a:buSzTx/>
                <a:buFontTx/>
                <a:buChar char="•"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rgbClr val="0048B9"/>
                </a:solidFill>
                <a:effectLst/>
                <a:latin typeface="Arial" charset="0"/>
              </a:endParaRPr>
            </a:p>
          </p:txBody>
        </p:sp>
        <p:sp>
          <p:nvSpPr>
            <p:cNvPr id="577" name="TextBox 576">
              <a:extLst>
                <a:ext uri="{FF2B5EF4-FFF2-40B4-BE49-F238E27FC236}">
                  <a16:creationId xmlns:a16="http://schemas.microsoft.com/office/drawing/2014/main" id="{258441EB-7960-DF55-FB73-BAF356C9E4A1}"/>
                </a:ext>
              </a:extLst>
            </p:cNvPr>
            <p:cNvSpPr txBox="1"/>
            <p:nvPr/>
          </p:nvSpPr>
          <p:spPr>
            <a:xfrm>
              <a:off x="3462922" y="1191670"/>
              <a:ext cx="219932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/>
                <a:t>2</a:t>
              </a:r>
            </a:p>
          </p:txBody>
        </p:sp>
      </p:grpSp>
      <p:grpSp>
        <p:nvGrpSpPr>
          <p:cNvPr id="578" name="Group 577">
            <a:extLst>
              <a:ext uri="{FF2B5EF4-FFF2-40B4-BE49-F238E27FC236}">
                <a16:creationId xmlns:a16="http://schemas.microsoft.com/office/drawing/2014/main" id="{FF91CB22-01F5-A9C9-5B03-9D3D8A6BE502}"/>
              </a:ext>
            </a:extLst>
          </p:cNvPr>
          <p:cNvGrpSpPr/>
          <p:nvPr/>
        </p:nvGrpSpPr>
        <p:grpSpPr>
          <a:xfrm flipH="1" flipV="1">
            <a:off x="2223904" y="3573356"/>
            <a:ext cx="120925" cy="2203416"/>
            <a:chOff x="4826695" y="3996204"/>
            <a:chExt cx="333736" cy="445265"/>
          </a:xfrm>
        </p:grpSpPr>
        <p:cxnSp>
          <p:nvCxnSpPr>
            <p:cNvPr id="579" name="Straight Arrow Connector 578">
              <a:extLst>
                <a:ext uri="{FF2B5EF4-FFF2-40B4-BE49-F238E27FC236}">
                  <a16:creationId xmlns:a16="http://schemas.microsoft.com/office/drawing/2014/main" id="{A2AB6BBA-B2E4-ADA2-DA51-C621FE150B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0927" y="3996204"/>
              <a:ext cx="0" cy="44304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id="{94DD8E13-58DC-CC6A-DF99-47E71B60200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4826695" y="4441469"/>
              <a:ext cx="3337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1" name="Straight Arrow Connector 580">
            <a:extLst>
              <a:ext uri="{FF2B5EF4-FFF2-40B4-BE49-F238E27FC236}">
                <a16:creationId xmlns:a16="http://schemas.microsoft.com/office/drawing/2014/main" id="{52274854-E239-49DB-7C84-E1B33399004F}"/>
              </a:ext>
            </a:extLst>
          </p:cNvPr>
          <p:cNvCxnSpPr>
            <a:cxnSpLocks/>
            <a:stCxn id="593" idx="0"/>
          </p:cNvCxnSpPr>
          <p:nvPr/>
        </p:nvCxnSpPr>
        <p:spPr>
          <a:xfrm>
            <a:off x="5233763" y="4311629"/>
            <a:ext cx="0" cy="138451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582" name="Group 581">
            <a:extLst>
              <a:ext uri="{FF2B5EF4-FFF2-40B4-BE49-F238E27FC236}">
                <a16:creationId xmlns:a16="http://schemas.microsoft.com/office/drawing/2014/main" id="{15951B2B-404B-E8E0-7F45-7155265748FB}"/>
              </a:ext>
            </a:extLst>
          </p:cNvPr>
          <p:cNvGrpSpPr/>
          <p:nvPr/>
        </p:nvGrpSpPr>
        <p:grpSpPr>
          <a:xfrm>
            <a:off x="5182099" y="3712253"/>
            <a:ext cx="625475" cy="623094"/>
            <a:chOff x="3205863" y="2371795"/>
            <a:chExt cx="625475" cy="623094"/>
          </a:xfrm>
          <a:solidFill>
            <a:schemeClr val="tx1"/>
          </a:solidFill>
        </p:grpSpPr>
        <p:grpSp>
          <p:nvGrpSpPr>
            <p:cNvPr id="583" name="Group 582">
              <a:extLst>
                <a:ext uri="{FF2B5EF4-FFF2-40B4-BE49-F238E27FC236}">
                  <a16:creationId xmlns:a16="http://schemas.microsoft.com/office/drawing/2014/main" id="{8B4694D9-C9DD-436D-008F-26A20EDB68B4}"/>
                </a:ext>
              </a:extLst>
            </p:cNvPr>
            <p:cNvGrpSpPr/>
            <p:nvPr/>
          </p:nvGrpSpPr>
          <p:grpSpPr>
            <a:xfrm>
              <a:off x="3231964" y="2371795"/>
              <a:ext cx="587561" cy="82550"/>
              <a:chOff x="3231964" y="2371795"/>
              <a:chExt cx="587561" cy="82550"/>
            </a:xfrm>
            <a:grpFill/>
          </p:grpSpPr>
          <p:sp>
            <p:nvSpPr>
              <p:cNvPr id="599" name="Rectangle 1034">
                <a:extLst>
                  <a:ext uri="{FF2B5EF4-FFF2-40B4-BE49-F238E27FC236}">
                    <a16:creationId xmlns:a16="http://schemas.microsoft.com/office/drawing/2014/main" id="{0C643A59-C364-A32C-B913-47668D260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283" y="2371795"/>
                <a:ext cx="88900" cy="825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600" name="Line 1035">
                <a:extLst>
                  <a:ext uri="{FF2B5EF4-FFF2-40B4-BE49-F238E27FC236}">
                    <a16:creationId xmlns:a16="http://schemas.microsoft.com/office/drawing/2014/main" id="{52996762-BD78-DB15-306D-1177A442C7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0097" y="2409825"/>
                <a:ext cx="296553" cy="165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1" name="Line 1018">
                <a:extLst>
                  <a:ext uri="{FF2B5EF4-FFF2-40B4-BE49-F238E27FC236}">
                    <a16:creationId xmlns:a16="http://schemas.microsoft.com/office/drawing/2014/main" id="{652AF7D1-CB19-B28B-572D-E6221F5F5E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3920" y="2402681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2" name="Line 1018">
                <a:extLst>
                  <a:ext uri="{FF2B5EF4-FFF2-40B4-BE49-F238E27FC236}">
                    <a16:creationId xmlns:a16="http://schemas.microsoft.com/office/drawing/2014/main" id="{B81A0EC0-447E-9208-EC1C-2B7A48989F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1964" y="2405062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4" name="Group 583">
              <a:extLst>
                <a:ext uri="{FF2B5EF4-FFF2-40B4-BE49-F238E27FC236}">
                  <a16:creationId xmlns:a16="http://schemas.microsoft.com/office/drawing/2014/main" id="{293BFC76-45B8-0BC0-7483-8B71F3AB93DB}"/>
                </a:ext>
              </a:extLst>
            </p:cNvPr>
            <p:cNvGrpSpPr/>
            <p:nvPr/>
          </p:nvGrpSpPr>
          <p:grpSpPr>
            <a:xfrm>
              <a:off x="3234344" y="2912339"/>
              <a:ext cx="587561" cy="82550"/>
              <a:chOff x="3231964" y="2371795"/>
              <a:chExt cx="587561" cy="82550"/>
            </a:xfrm>
            <a:grpFill/>
          </p:grpSpPr>
          <p:sp>
            <p:nvSpPr>
              <p:cNvPr id="595" name="Rectangle 1034">
                <a:extLst>
                  <a:ext uri="{FF2B5EF4-FFF2-40B4-BE49-F238E27FC236}">
                    <a16:creationId xmlns:a16="http://schemas.microsoft.com/office/drawing/2014/main" id="{B2A5344E-4CA4-6257-483F-79B8F5EC3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283" y="2371795"/>
                <a:ext cx="88900" cy="825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596" name="Line 1035">
                <a:extLst>
                  <a:ext uri="{FF2B5EF4-FFF2-40B4-BE49-F238E27FC236}">
                    <a16:creationId xmlns:a16="http://schemas.microsoft.com/office/drawing/2014/main" id="{88CF35C0-5CB2-08CB-3116-1E2470FC2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0097" y="2409825"/>
                <a:ext cx="296553" cy="165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7" name="Line 1018">
                <a:extLst>
                  <a:ext uri="{FF2B5EF4-FFF2-40B4-BE49-F238E27FC236}">
                    <a16:creationId xmlns:a16="http://schemas.microsoft.com/office/drawing/2014/main" id="{5FBBAF6B-868B-60A6-9D68-22135D53C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3920" y="2402681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8" name="Line 1018">
                <a:extLst>
                  <a:ext uri="{FF2B5EF4-FFF2-40B4-BE49-F238E27FC236}">
                    <a16:creationId xmlns:a16="http://schemas.microsoft.com/office/drawing/2014/main" id="{2D858186-1053-05EB-350E-EC5DAF0FA9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1964" y="2405062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5" name="Group 584">
              <a:extLst>
                <a:ext uri="{FF2B5EF4-FFF2-40B4-BE49-F238E27FC236}">
                  <a16:creationId xmlns:a16="http://schemas.microsoft.com/office/drawing/2014/main" id="{413A5626-5682-94CB-CCD9-1F6A59795BD2}"/>
                </a:ext>
              </a:extLst>
            </p:cNvPr>
            <p:cNvGrpSpPr/>
            <p:nvPr/>
          </p:nvGrpSpPr>
          <p:grpSpPr>
            <a:xfrm rot="5400000">
              <a:off x="2953357" y="2636115"/>
              <a:ext cx="587561" cy="82550"/>
              <a:chOff x="3231964" y="2371795"/>
              <a:chExt cx="587561" cy="82550"/>
            </a:xfrm>
            <a:grpFill/>
          </p:grpSpPr>
          <p:sp>
            <p:nvSpPr>
              <p:cNvPr id="591" name="Rectangle 1034">
                <a:extLst>
                  <a:ext uri="{FF2B5EF4-FFF2-40B4-BE49-F238E27FC236}">
                    <a16:creationId xmlns:a16="http://schemas.microsoft.com/office/drawing/2014/main" id="{E8227DDD-9907-5CEB-D40E-A8D2C133F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283" y="2371795"/>
                <a:ext cx="88900" cy="825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592" name="Line 1035">
                <a:extLst>
                  <a:ext uri="{FF2B5EF4-FFF2-40B4-BE49-F238E27FC236}">
                    <a16:creationId xmlns:a16="http://schemas.microsoft.com/office/drawing/2014/main" id="{D4A661E6-C99E-46FB-B800-2F1FB3E48B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0097" y="2409825"/>
                <a:ext cx="296553" cy="165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3" name="Line 1018">
                <a:extLst>
                  <a:ext uri="{FF2B5EF4-FFF2-40B4-BE49-F238E27FC236}">
                    <a16:creationId xmlns:a16="http://schemas.microsoft.com/office/drawing/2014/main" id="{D246A5F8-71E1-B293-5560-2C33E09BDE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3920" y="2402681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4" name="Line 1018">
                <a:extLst>
                  <a:ext uri="{FF2B5EF4-FFF2-40B4-BE49-F238E27FC236}">
                    <a16:creationId xmlns:a16="http://schemas.microsoft.com/office/drawing/2014/main" id="{2103B0C4-E901-CF9D-3677-6C5E34130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1964" y="2405062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86" name="Group 585">
              <a:extLst>
                <a:ext uri="{FF2B5EF4-FFF2-40B4-BE49-F238E27FC236}">
                  <a16:creationId xmlns:a16="http://schemas.microsoft.com/office/drawing/2014/main" id="{046F5342-1E07-18CF-B200-55DA6C6313A8}"/>
                </a:ext>
              </a:extLst>
            </p:cNvPr>
            <p:cNvGrpSpPr/>
            <p:nvPr/>
          </p:nvGrpSpPr>
          <p:grpSpPr>
            <a:xfrm rot="5400000">
              <a:off x="3496282" y="2628972"/>
              <a:ext cx="587561" cy="82550"/>
              <a:chOff x="3231964" y="2371795"/>
              <a:chExt cx="587561" cy="82550"/>
            </a:xfrm>
            <a:grpFill/>
          </p:grpSpPr>
          <p:sp>
            <p:nvSpPr>
              <p:cNvPr id="587" name="Rectangle 1034">
                <a:extLst>
                  <a:ext uri="{FF2B5EF4-FFF2-40B4-BE49-F238E27FC236}">
                    <a16:creationId xmlns:a16="http://schemas.microsoft.com/office/drawing/2014/main" id="{0FD38EF1-F259-69C3-46ED-716B6C330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283" y="2371795"/>
                <a:ext cx="88900" cy="82550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 dirty="0"/>
              </a:p>
            </p:txBody>
          </p:sp>
          <p:sp>
            <p:nvSpPr>
              <p:cNvPr id="588" name="Line 1035">
                <a:extLst>
                  <a:ext uri="{FF2B5EF4-FFF2-40B4-BE49-F238E27FC236}">
                    <a16:creationId xmlns:a16="http://schemas.microsoft.com/office/drawing/2014/main" id="{110E66CA-1273-CA3D-0858-D2A4494178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80097" y="2409825"/>
                <a:ext cx="296553" cy="165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9" name="Line 1018">
                <a:extLst>
                  <a:ext uri="{FF2B5EF4-FFF2-40B4-BE49-F238E27FC236}">
                    <a16:creationId xmlns:a16="http://schemas.microsoft.com/office/drawing/2014/main" id="{02B72715-37EB-3906-AD1A-A13508E102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43920" y="2402681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0" name="Line 1018">
                <a:extLst>
                  <a:ext uri="{FF2B5EF4-FFF2-40B4-BE49-F238E27FC236}">
                    <a16:creationId xmlns:a16="http://schemas.microsoft.com/office/drawing/2014/main" id="{5D9E63E5-C415-E166-AFB7-7C5AC98BB9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231964" y="2405062"/>
                <a:ext cx="175605" cy="3320"/>
              </a:xfrm>
              <a:prstGeom prst="line">
                <a:avLst/>
              </a:prstGeom>
              <a:grp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603" name="Group 602">
            <a:extLst>
              <a:ext uri="{FF2B5EF4-FFF2-40B4-BE49-F238E27FC236}">
                <a16:creationId xmlns:a16="http://schemas.microsoft.com/office/drawing/2014/main" id="{2434D36B-E255-10E3-A449-4EC201A8CA8A}"/>
              </a:ext>
            </a:extLst>
          </p:cNvPr>
          <p:cNvGrpSpPr/>
          <p:nvPr/>
        </p:nvGrpSpPr>
        <p:grpSpPr>
          <a:xfrm rot="16200000" flipH="1">
            <a:off x="3992225" y="2493014"/>
            <a:ext cx="299161" cy="2179154"/>
            <a:chOff x="9584644" y="1989704"/>
            <a:chExt cx="299161" cy="938883"/>
          </a:xfrm>
          <a:effectLst/>
        </p:grpSpPr>
        <p:cxnSp>
          <p:nvCxnSpPr>
            <p:cNvPr id="604" name="Straight Arrow Connector 603">
              <a:extLst>
                <a:ext uri="{FF2B5EF4-FFF2-40B4-BE49-F238E27FC236}">
                  <a16:creationId xmlns:a16="http://schemas.microsoft.com/office/drawing/2014/main" id="{556696CE-61A3-0577-D92A-B797BADBB0A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16570" y="2459146"/>
              <a:ext cx="93888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05" name="Straight Connector 604">
              <a:extLst>
                <a:ext uri="{FF2B5EF4-FFF2-40B4-BE49-F238E27FC236}">
                  <a16:creationId xmlns:a16="http://schemas.microsoft.com/office/drawing/2014/main" id="{9AE066F5-8961-06CC-B886-981284FAE0F4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9733421" y="2775725"/>
              <a:ext cx="1608" cy="299161"/>
            </a:xfrm>
            <a:prstGeom prst="line">
              <a:avLst/>
            </a:prstGeom>
            <a:ln w="1905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6" name="Straight Connector 605">
            <a:extLst>
              <a:ext uri="{FF2B5EF4-FFF2-40B4-BE49-F238E27FC236}">
                <a16:creationId xmlns:a16="http://schemas.microsoft.com/office/drawing/2014/main" id="{56BBA8EC-2720-C03F-01F4-8236780EA361}"/>
              </a:ext>
            </a:extLst>
          </p:cNvPr>
          <p:cNvCxnSpPr>
            <a:cxnSpLocks/>
          </p:cNvCxnSpPr>
          <p:nvPr/>
        </p:nvCxnSpPr>
        <p:spPr>
          <a:xfrm flipV="1">
            <a:off x="5628359" y="3565726"/>
            <a:ext cx="267402" cy="1"/>
          </a:xfrm>
          <a:prstGeom prst="line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7" name="Group 606">
            <a:extLst>
              <a:ext uri="{FF2B5EF4-FFF2-40B4-BE49-F238E27FC236}">
                <a16:creationId xmlns:a16="http://schemas.microsoft.com/office/drawing/2014/main" id="{76B2354A-0066-73EB-7450-7EC4A5F56D13}"/>
              </a:ext>
            </a:extLst>
          </p:cNvPr>
          <p:cNvGrpSpPr/>
          <p:nvPr/>
        </p:nvGrpSpPr>
        <p:grpSpPr>
          <a:xfrm>
            <a:off x="5796717" y="4278232"/>
            <a:ext cx="4557090" cy="1457286"/>
            <a:chOff x="6506021" y="4263503"/>
            <a:chExt cx="3846549" cy="1083195"/>
          </a:xfrm>
        </p:grpSpPr>
        <p:grpSp>
          <p:nvGrpSpPr>
            <p:cNvPr id="608" name="Group 607">
              <a:extLst>
                <a:ext uri="{FF2B5EF4-FFF2-40B4-BE49-F238E27FC236}">
                  <a16:creationId xmlns:a16="http://schemas.microsoft.com/office/drawing/2014/main" id="{AB1FA57A-D8ED-7499-4142-CCF4F6A8F494}"/>
                </a:ext>
              </a:extLst>
            </p:cNvPr>
            <p:cNvGrpSpPr/>
            <p:nvPr/>
          </p:nvGrpSpPr>
          <p:grpSpPr>
            <a:xfrm rot="5400000" flipV="1">
              <a:off x="6127715" y="4641809"/>
              <a:ext cx="1083195" cy="326583"/>
              <a:chOff x="6355131" y="1987099"/>
              <a:chExt cx="1686541" cy="938883"/>
            </a:xfrm>
            <a:effectLst/>
          </p:grpSpPr>
          <p:cxnSp>
            <p:nvCxnSpPr>
              <p:cNvPr id="610" name="Straight Arrow Connector 609">
                <a:extLst>
                  <a:ext uri="{FF2B5EF4-FFF2-40B4-BE49-F238E27FC236}">
                    <a16:creationId xmlns:a16="http://schemas.microsoft.com/office/drawing/2014/main" id="{D2274409-AC23-60C6-0831-79908D65E8D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5885689" y="2456541"/>
                <a:ext cx="938883" cy="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1" name="Straight Connector 610">
                <a:extLst>
                  <a:ext uri="{FF2B5EF4-FFF2-40B4-BE49-F238E27FC236}">
                    <a16:creationId xmlns:a16="http://schemas.microsoft.com/office/drawing/2014/main" id="{C085E08A-0FAE-4973-5786-C36BBF3392B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7486058" y="2365285"/>
                <a:ext cx="6722" cy="11045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9" name="Straight Connector 608">
              <a:extLst>
                <a:ext uri="{FF2B5EF4-FFF2-40B4-BE49-F238E27FC236}">
                  <a16:creationId xmlns:a16="http://schemas.microsoft.com/office/drawing/2014/main" id="{4A9B4225-F9FC-D040-4D44-A5C08B076A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0837" y="5335037"/>
              <a:ext cx="352173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2" name="Group 611">
            <a:extLst>
              <a:ext uri="{FF2B5EF4-FFF2-40B4-BE49-F238E27FC236}">
                <a16:creationId xmlns:a16="http://schemas.microsoft.com/office/drawing/2014/main" id="{738735B1-4318-B413-8532-7AEECBDFCD04}"/>
              </a:ext>
            </a:extLst>
          </p:cNvPr>
          <p:cNvGrpSpPr/>
          <p:nvPr/>
        </p:nvGrpSpPr>
        <p:grpSpPr>
          <a:xfrm rot="10800000">
            <a:off x="6524168" y="5110438"/>
            <a:ext cx="452607" cy="614377"/>
            <a:chOff x="2805897" y="4639524"/>
            <a:chExt cx="452607" cy="614377"/>
          </a:xfrm>
        </p:grpSpPr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ADD0F569-9436-0786-D515-AC3C116406AF}"/>
                </a:ext>
              </a:extLst>
            </p:cNvPr>
            <p:cNvGrpSpPr/>
            <p:nvPr/>
          </p:nvGrpSpPr>
          <p:grpSpPr>
            <a:xfrm rot="5400000">
              <a:off x="3008297" y="4601475"/>
              <a:ext cx="71740" cy="147837"/>
              <a:chOff x="3043713" y="3962746"/>
              <a:chExt cx="62146" cy="276221"/>
            </a:xfrm>
          </p:grpSpPr>
          <p:grpSp>
            <p:nvGrpSpPr>
              <p:cNvPr id="631" name="Group 630">
                <a:extLst>
                  <a:ext uri="{FF2B5EF4-FFF2-40B4-BE49-F238E27FC236}">
                    <a16:creationId xmlns:a16="http://schemas.microsoft.com/office/drawing/2014/main" id="{75D6AFEA-E551-E295-DD0F-A541D4351B54}"/>
                  </a:ext>
                </a:extLst>
              </p:cNvPr>
              <p:cNvGrpSpPr/>
              <p:nvPr/>
            </p:nvGrpSpPr>
            <p:grpSpPr>
              <a:xfrm rot="10800000">
                <a:off x="3043713" y="3962746"/>
                <a:ext cx="61828" cy="271582"/>
                <a:chOff x="1583081" y="3828735"/>
                <a:chExt cx="68716" cy="553112"/>
              </a:xfrm>
            </p:grpSpPr>
            <p:cxnSp>
              <p:nvCxnSpPr>
                <p:cNvPr id="633" name="Straight Connector 632">
                  <a:extLst>
                    <a:ext uri="{FF2B5EF4-FFF2-40B4-BE49-F238E27FC236}">
                      <a16:creationId xmlns:a16="http://schemas.microsoft.com/office/drawing/2014/main" id="{CCE71AB4-134C-8A43-38B8-954237DEA4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3081" y="4381847"/>
                  <a:ext cx="68716" cy="0"/>
                </a:xfrm>
                <a:prstGeom prst="line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Straight Connector 633">
                  <a:extLst>
                    <a:ext uri="{FF2B5EF4-FFF2-40B4-BE49-F238E27FC236}">
                      <a16:creationId xmlns:a16="http://schemas.microsoft.com/office/drawing/2014/main" id="{31D2BBC6-1F4C-A923-DB53-F544EC9D56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642514" y="3828735"/>
                  <a:ext cx="0" cy="534616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17CFAC5A-1FB8-713C-7AE4-5EABABAFF67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044031" y="4238967"/>
                <a:ext cx="61828" cy="0"/>
              </a:xfrm>
              <a:prstGeom prst="lin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4" name="Straight Connector 613">
              <a:extLst>
                <a:ext uri="{FF2B5EF4-FFF2-40B4-BE49-F238E27FC236}">
                  <a16:creationId xmlns:a16="http://schemas.microsoft.com/office/drawing/2014/main" id="{E90977FF-D219-69EC-B963-34A12A3C22BD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31865" y="4700902"/>
              <a:ext cx="1" cy="292070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15" name="Rectangle 1034">
              <a:extLst>
                <a:ext uri="{FF2B5EF4-FFF2-40B4-BE49-F238E27FC236}">
                  <a16:creationId xmlns:a16="http://schemas.microsoft.com/office/drawing/2014/main" id="{5637A158-816D-FCB4-0826-C572D7DAFE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93378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16" name="Group 615">
              <a:extLst>
                <a:ext uri="{FF2B5EF4-FFF2-40B4-BE49-F238E27FC236}">
                  <a16:creationId xmlns:a16="http://schemas.microsoft.com/office/drawing/2014/main" id="{F7D2F642-5B53-D14B-9957-64BDE06938D5}"/>
                </a:ext>
              </a:extLst>
            </p:cNvPr>
            <p:cNvGrpSpPr/>
            <p:nvPr/>
          </p:nvGrpSpPr>
          <p:grpSpPr>
            <a:xfrm rot="16200000">
              <a:off x="2959086" y="4954482"/>
              <a:ext cx="418538" cy="180299"/>
              <a:chOff x="1767652" y="3944866"/>
              <a:chExt cx="418538" cy="180299"/>
            </a:xfrm>
          </p:grpSpPr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54848B77-5CC8-DF13-443F-8A3999FC595B}"/>
                  </a:ext>
                </a:extLst>
              </p:cNvPr>
              <p:cNvGrpSpPr/>
              <p:nvPr/>
            </p:nvGrpSpPr>
            <p:grpSpPr>
              <a:xfrm rot="5400000">
                <a:off x="1886771" y="3825747"/>
                <a:ext cx="180299" cy="418538"/>
                <a:chOff x="5022900" y="4150169"/>
                <a:chExt cx="396239" cy="870204"/>
              </a:xfrm>
              <a:solidFill>
                <a:srgbClr val="0000FF"/>
              </a:solidFill>
            </p:grpSpPr>
            <p:sp>
              <p:nvSpPr>
                <p:cNvPr id="628" name="Line 1018">
                  <a:extLst>
                    <a:ext uri="{FF2B5EF4-FFF2-40B4-BE49-F238E27FC236}">
                      <a16:creationId xmlns:a16="http://schemas.microsoft.com/office/drawing/2014/main" id="{E31A95F0-EDF1-A823-C8B1-78F3204C5E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7562" y="4534092"/>
                  <a:ext cx="346923" cy="0"/>
                </a:xfrm>
                <a:prstGeom prst="line">
                  <a:avLst/>
                </a:prstGeom>
                <a:solidFill>
                  <a:schemeClr val="tx1"/>
                </a:solidFill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629" name="Straight Connector 628">
                  <a:extLst>
                    <a:ext uri="{FF2B5EF4-FFF2-40B4-BE49-F238E27FC236}">
                      <a16:creationId xmlns:a16="http://schemas.microsoft.com/office/drawing/2014/main" id="{7D7323EF-B52D-6C9C-CA1B-9353D2907E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862192" y="4509001"/>
                  <a:ext cx="717667" cy="4"/>
                </a:xfrm>
                <a:prstGeom prst="line">
                  <a:avLst/>
                </a:prstGeom>
                <a:solidFill>
                  <a:schemeClr val="tx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30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9938315F-473D-183E-F4D0-0EC341FA70D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2900" y="4624135"/>
                  <a:ext cx="396239" cy="3962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27" name="Rectangle 1034">
                <a:extLst>
                  <a:ext uri="{FF2B5EF4-FFF2-40B4-BE49-F238E27FC236}">
                    <a16:creationId xmlns:a16="http://schemas.microsoft.com/office/drawing/2014/main" id="{616CED5D-9EF9-7B3C-B6B9-1500614EDB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065224" y="4002026"/>
                <a:ext cx="65734" cy="6170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17" name="Straight Connector 616">
              <a:extLst>
                <a:ext uri="{FF2B5EF4-FFF2-40B4-BE49-F238E27FC236}">
                  <a16:creationId xmlns:a16="http://schemas.microsoft.com/office/drawing/2014/main" id="{7298F31A-A44E-FAF1-307C-B107FA410D5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888689" y="4774980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8" name="Straight Connector 617">
              <a:extLst>
                <a:ext uri="{FF2B5EF4-FFF2-40B4-BE49-F238E27FC236}">
                  <a16:creationId xmlns:a16="http://schemas.microsoft.com/office/drawing/2014/main" id="{2C01F66B-1A43-E519-CA09-169889090AB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40330" y="4771478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9" name="Rectangle 1034">
              <a:extLst>
                <a:ext uri="{FF2B5EF4-FFF2-40B4-BE49-F238E27FC236}">
                  <a16:creationId xmlns:a16="http://schemas.microsoft.com/office/drawing/2014/main" id="{7E714359-2DF6-937B-4D01-A9E612B526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08094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20" name="Group 619">
              <a:extLst>
                <a:ext uri="{FF2B5EF4-FFF2-40B4-BE49-F238E27FC236}">
                  <a16:creationId xmlns:a16="http://schemas.microsoft.com/office/drawing/2014/main" id="{CDB95FA3-6DAA-0328-8CA2-D754824F150A}"/>
                </a:ext>
              </a:extLst>
            </p:cNvPr>
            <p:cNvGrpSpPr/>
            <p:nvPr/>
          </p:nvGrpSpPr>
          <p:grpSpPr>
            <a:xfrm rot="16200000">
              <a:off x="2693409" y="4955977"/>
              <a:ext cx="405275" cy="180299"/>
              <a:chOff x="5457757" y="3690930"/>
              <a:chExt cx="405275" cy="180299"/>
            </a:xfrm>
            <a:solidFill>
              <a:srgbClr val="FF0000"/>
            </a:solidFill>
          </p:grpSpPr>
          <p:grpSp>
            <p:nvGrpSpPr>
              <p:cNvPr id="621" name="Group 620">
                <a:extLst>
                  <a:ext uri="{FF2B5EF4-FFF2-40B4-BE49-F238E27FC236}">
                    <a16:creationId xmlns:a16="http://schemas.microsoft.com/office/drawing/2014/main" id="{C88B42FE-1D2A-2FD6-CD73-61B1196D80D6}"/>
                  </a:ext>
                </a:extLst>
              </p:cNvPr>
              <p:cNvGrpSpPr/>
              <p:nvPr/>
            </p:nvGrpSpPr>
            <p:grpSpPr>
              <a:xfrm rot="5400000" flipH="1">
                <a:off x="5570245" y="3578442"/>
                <a:ext cx="180299" cy="405275"/>
                <a:chOff x="4328160" y="3882902"/>
                <a:chExt cx="396239" cy="842632"/>
              </a:xfrm>
              <a:grpFill/>
            </p:grpSpPr>
            <p:sp>
              <p:nvSpPr>
                <p:cNvPr id="623" name="Line 1018">
                  <a:extLst>
                    <a:ext uri="{FF2B5EF4-FFF2-40B4-BE49-F238E27FC236}">
                      <a16:creationId xmlns:a16="http://schemas.microsoft.com/office/drawing/2014/main" id="{9515F60C-20E8-4DC3-4EDB-CB93A98FDB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52818" y="4239254"/>
                  <a:ext cx="346923" cy="0"/>
                </a:xfrm>
                <a:prstGeom prst="line">
                  <a:avLst/>
                </a:prstGeom>
                <a:grp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srgbClr val="FF0000"/>
                    </a:solidFill>
                    <a:latin typeface="Arial"/>
                  </a:endParaRPr>
                </a:p>
              </p:txBody>
            </p:sp>
            <p:cxnSp>
              <p:nvCxnSpPr>
                <p:cNvPr id="624" name="Straight Connector 623">
                  <a:extLst>
                    <a:ext uri="{FF2B5EF4-FFF2-40B4-BE49-F238E27FC236}">
                      <a16:creationId xmlns:a16="http://schemas.microsoft.com/office/drawing/2014/main" id="{6FEBDED9-B1E4-3EF8-665C-CB1E4217C2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210937" y="4198245"/>
                  <a:ext cx="630690" cy="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25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C7434A32-EDAA-FDBB-52CB-9D9F533C152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8160" y="4329295"/>
                  <a:ext cx="396239" cy="3962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22" name="Rectangle 1034">
                <a:extLst>
                  <a:ext uri="{FF2B5EF4-FFF2-40B4-BE49-F238E27FC236}">
                    <a16:creationId xmlns:a16="http://schemas.microsoft.com/office/drawing/2014/main" id="{143E3458-8D80-9DEA-1F80-0F3CA05CD3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752289" y="3752406"/>
                <a:ext cx="65734" cy="6170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35" name="Group 634">
            <a:extLst>
              <a:ext uri="{FF2B5EF4-FFF2-40B4-BE49-F238E27FC236}">
                <a16:creationId xmlns:a16="http://schemas.microsoft.com/office/drawing/2014/main" id="{4235F913-3156-3BEA-284F-2D0D386E4B4B}"/>
              </a:ext>
            </a:extLst>
          </p:cNvPr>
          <p:cNvGrpSpPr/>
          <p:nvPr/>
        </p:nvGrpSpPr>
        <p:grpSpPr>
          <a:xfrm rot="10800000">
            <a:off x="7213757" y="5120037"/>
            <a:ext cx="372004" cy="609240"/>
            <a:chOff x="2805897" y="4639524"/>
            <a:chExt cx="372004" cy="609240"/>
          </a:xfrm>
        </p:grpSpPr>
        <p:grpSp>
          <p:nvGrpSpPr>
            <p:cNvPr id="636" name="Group 635">
              <a:extLst>
                <a:ext uri="{FF2B5EF4-FFF2-40B4-BE49-F238E27FC236}">
                  <a16:creationId xmlns:a16="http://schemas.microsoft.com/office/drawing/2014/main" id="{957F9F7D-85D6-A76F-A497-B44255AD7B46}"/>
                </a:ext>
              </a:extLst>
            </p:cNvPr>
            <p:cNvGrpSpPr/>
            <p:nvPr/>
          </p:nvGrpSpPr>
          <p:grpSpPr>
            <a:xfrm rot="5400000">
              <a:off x="3008297" y="4601475"/>
              <a:ext cx="71740" cy="147837"/>
              <a:chOff x="3043713" y="3962746"/>
              <a:chExt cx="62146" cy="276221"/>
            </a:xfrm>
          </p:grpSpPr>
          <p:grpSp>
            <p:nvGrpSpPr>
              <p:cNvPr id="648" name="Group 647">
                <a:extLst>
                  <a:ext uri="{FF2B5EF4-FFF2-40B4-BE49-F238E27FC236}">
                    <a16:creationId xmlns:a16="http://schemas.microsoft.com/office/drawing/2014/main" id="{A8B68AED-DDD5-544F-E7AB-997EB4731AA9}"/>
                  </a:ext>
                </a:extLst>
              </p:cNvPr>
              <p:cNvGrpSpPr/>
              <p:nvPr/>
            </p:nvGrpSpPr>
            <p:grpSpPr>
              <a:xfrm rot="10800000">
                <a:off x="3043713" y="3962746"/>
                <a:ext cx="61828" cy="271582"/>
                <a:chOff x="1583081" y="3828735"/>
                <a:chExt cx="68716" cy="553112"/>
              </a:xfrm>
            </p:grpSpPr>
            <p:cxnSp>
              <p:nvCxnSpPr>
                <p:cNvPr id="650" name="Straight Connector 649">
                  <a:extLst>
                    <a:ext uri="{FF2B5EF4-FFF2-40B4-BE49-F238E27FC236}">
                      <a16:creationId xmlns:a16="http://schemas.microsoft.com/office/drawing/2014/main" id="{74D5B61C-E7D2-084A-E1D9-2495377190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3081" y="4381847"/>
                  <a:ext cx="68716" cy="0"/>
                </a:xfrm>
                <a:prstGeom prst="line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1" name="Straight Connector 650">
                  <a:extLst>
                    <a:ext uri="{FF2B5EF4-FFF2-40B4-BE49-F238E27FC236}">
                      <a16:creationId xmlns:a16="http://schemas.microsoft.com/office/drawing/2014/main" id="{B3D8E472-4C93-1540-CE70-0317D4CE3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642514" y="3828735"/>
                  <a:ext cx="0" cy="534616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49" name="Straight Connector 648">
                <a:extLst>
                  <a:ext uri="{FF2B5EF4-FFF2-40B4-BE49-F238E27FC236}">
                    <a16:creationId xmlns:a16="http://schemas.microsoft.com/office/drawing/2014/main" id="{D247E9CB-5946-DF2A-4909-073257683E6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044031" y="4238967"/>
                <a:ext cx="61828" cy="0"/>
              </a:xfrm>
              <a:prstGeom prst="lin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37" name="Straight Connector 636">
              <a:extLst>
                <a:ext uri="{FF2B5EF4-FFF2-40B4-BE49-F238E27FC236}">
                  <a16:creationId xmlns:a16="http://schemas.microsoft.com/office/drawing/2014/main" id="{F8F8FF83-B151-3601-2BF8-AFC0C8006AC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31865" y="4700902"/>
              <a:ext cx="1" cy="292070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38" name="Rectangle 1034">
              <a:extLst>
                <a:ext uri="{FF2B5EF4-FFF2-40B4-BE49-F238E27FC236}">
                  <a16:creationId xmlns:a16="http://schemas.microsoft.com/office/drawing/2014/main" id="{5EE9100C-CBE7-CD37-2F5C-406D225F8B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93378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cxnSp>
          <p:nvCxnSpPr>
            <p:cNvPr id="639" name="Straight Connector 638">
              <a:extLst>
                <a:ext uri="{FF2B5EF4-FFF2-40B4-BE49-F238E27FC236}">
                  <a16:creationId xmlns:a16="http://schemas.microsoft.com/office/drawing/2014/main" id="{13A2665E-8C89-9063-F9FE-7CF2B608D24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888689" y="4774980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0" name="Straight Connector 639">
              <a:extLst>
                <a:ext uri="{FF2B5EF4-FFF2-40B4-BE49-F238E27FC236}">
                  <a16:creationId xmlns:a16="http://schemas.microsoft.com/office/drawing/2014/main" id="{C70AB5E4-B192-FE21-5F65-E00E4D999DC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40330" y="4771478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1" name="Rectangle 1034">
              <a:extLst>
                <a:ext uri="{FF2B5EF4-FFF2-40B4-BE49-F238E27FC236}">
                  <a16:creationId xmlns:a16="http://schemas.microsoft.com/office/drawing/2014/main" id="{81EA69F7-EC95-4C8D-AFB7-1F36557330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08094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42" name="Group 641">
              <a:extLst>
                <a:ext uri="{FF2B5EF4-FFF2-40B4-BE49-F238E27FC236}">
                  <a16:creationId xmlns:a16="http://schemas.microsoft.com/office/drawing/2014/main" id="{54240C47-B0A8-441B-8D3A-8CA543A49B8C}"/>
                </a:ext>
              </a:extLst>
            </p:cNvPr>
            <p:cNvGrpSpPr/>
            <p:nvPr/>
          </p:nvGrpSpPr>
          <p:grpSpPr>
            <a:xfrm rot="16200000">
              <a:off x="2693409" y="4955977"/>
              <a:ext cx="405275" cy="180299"/>
              <a:chOff x="5457757" y="3690930"/>
              <a:chExt cx="405275" cy="180299"/>
            </a:xfrm>
            <a:solidFill>
              <a:srgbClr val="FF0000"/>
            </a:solidFill>
          </p:grpSpPr>
          <p:grpSp>
            <p:nvGrpSpPr>
              <p:cNvPr id="643" name="Group 642">
                <a:extLst>
                  <a:ext uri="{FF2B5EF4-FFF2-40B4-BE49-F238E27FC236}">
                    <a16:creationId xmlns:a16="http://schemas.microsoft.com/office/drawing/2014/main" id="{AEBF3B3F-5E19-CFF7-9751-56AED9284FA9}"/>
                  </a:ext>
                </a:extLst>
              </p:cNvPr>
              <p:cNvGrpSpPr/>
              <p:nvPr/>
            </p:nvGrpSpPr>
            <p:grpSpPr>
              <a:xfrm rot="5400000" flipH="1">
                <a:off x="5570245" y="3578442"/>
                <a:ext cx="180299" cy="405275"/>
                <a:chOff x="4328160" y="3882902"/>
                <a:chExt cx="396239" cy="842632"/>
              </a:xfrm>
              <a:grpFill/>
            </p:grpSpPr>
            <p:sp>
              <p:nvSpPr>
                <p:cNvPr id="645" name="Line 1018">
                  <a:extLst>
                    <a:ext uri="{FF2B5EF4-FFF2-40B4-BE49-F238E27FC236}">
                      <a16:creationId xmlns:a16="http://schemas.microsoft.com/office/drawing/2014/main" id="{ED6D15CA-BEA6-01F3-0D20-56F03D6EFA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52818" y="4239254"/>
                  <a:ext cx="346923" cy="0"/>
                </a:xfrm>
                <a:prstGeom prst="line">
                  <a:avLst/>
                </a:prstGeom>
                <a:grp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srgbClr val="FF0000"/>
                    </a:solidFill>
                    <a:latin typeface="Arial"/>
                  </a:endParaRPr>
                </a:p>
              </p:txBody>
            </p:sp>
            <p:cxnSp>
              <p:nvCxnSpPr>
                <p:cNvPr id="646" name="Straight Connector 645">
                  <a:extLst>
                    <a:ext uri="{FF2B5EF4-FFF2-40B4-BE49-F238E27FC236}">
                      <a16:creationId xmlns:a16="http://schemas.microsoft.com/office/drawing/2014/main" id="{5B66A2FB-58D2-092D-EBBA-183A25713B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210937" y="4198245"/>
                  <a:ext cx="630690" cy="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47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BFE3D941-B4F5-BDFE-F9EA-9B9286EEADA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8160" y="4329295"/>
                  <a:ext cx="396239" cy="3962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44" name="Rectangle 1034">
                <a:extLst>
                  <a:ext uri="{FF2B5EF4-FFF2-40B4-BE49-F238E27FC236}">
                    <a16:creationId xmlns:a16="http://schemas.microsoft.com/office/drawing/2014/main" id="{A1395273-739C-50CA-D820-6FCDB30AFC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752289" y="3752406"/>
                <a:ext cx="65734" cy="6170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52" name="Group 651">
            <a:extLst>
              <a:ext uri="{FF2B5EF4-FFF2-40B4-BE49-F238E27FC236}">
                <a16:creationId xmlns:a16="http://schemas.microsoft.com/office/drawing/2014/main" id="{4B192E07-568D-5B08-50C2-BA54B0266C55}"/>
              </a:ext>
            </a:extLst>
          </p:cNvPr>
          <p:cNvGrpSpPr/>
          <p:nvPr/>
        </p:nvGrpSpPr>
        <p:grpSpPr>
          <a:xfrm rot="10800000">
            <a:off x="8590027" y="5104793"/>
            <a:ext cx="452607" cy="614377"/>
            <a:chOff x="2805897" y="4639524"/>
            <a:chExt cx="452607" cy="614377"/>
          </a:xfrm>
        </p:grpSpPr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5C17F8A9-BD4A-CD62-CC39-EE9B40A54050}"/>
                </a:ext>
              </a:extLst>
            </p:cNvPr>
            <p:cNvGrpSpPr/>
            <p:nvPr/>
          </p:nvGrpSpPr>
          <p:grpSpPr>
            <a:xfrm rot="5400000">
              <a:off x="3008297" y="4601475"/>
              <a:ext cx="71740" cy="147837"/>
              <a:chOff x="3043713" y="3962746"/>
              <a:chExt cx="62146" cy="276221"/>
            </a:xfrm>
          </p:grpSpPr>
          <p:grpSp>
            <p:nvGrpSpPr>
              <p:cNvPr id="671" name="Group 670">
                <a:extLst>
                  <a:ext uri="{FF2B5EF4-FFF2-40B4-BE49-F238E27FC236}">
                    <a16:creationId xmlns:a16="http://schemas.microsoft.com/office/drawing/2014/main" id="{C4714FB8-0355-4B58-1D01-6771530827B4}"/>
                  </a:ext>
                </a:extLst>
              </p:cNvPr>
              <p:cNvGrpSpPr/>
              <p:nvPr/>
            </p:nvGrpSpPr>
            <p:grpSpPr>
              <a:xfrm rot="10800000">
                <a:off x="3043713" y="3962746"/>
                <a:ext cx="61828" cy="271581"/>
                <a:chOff x="1583081" y="3828737"/>
                <a:chExt cx="68716" cy="553110"/>
              </a:xfrm>
            </p:grpSpPr>
            <p:cxnSp>
              <p:nvCxnSpPr>
                <p:cNvPr id="673" name="Straight Connector 672">
                  <a:extLst>
                    <a:ext uri="{FF2B5EF4-FFF2-40B4-BE49-F238E27FC236}">
                      <a16:creationId xmlns:a16="http://schemas.microsoft.com/office/drawing/2014/main" id="{AAA5EAF6-ED72-ED8F-854B-23C607FDC6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3081" y="4381847"/>
                  <a:ext cx="68716" cy="0"/>
                </a:xfrm>
                <a:prstGeom prst="line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4" name="Straight Connector 673">
                  <a:extLst>
                    <a:ext uri="{FF2B5EF4-FFF2-40B4-BE49-F238E27FC236}">
                      <a16:creationId xmlns:a16="http://schemas.microsoft.com/office/drawing/2014/main" id="{CAFF73D9-1679-BD86-FEA8-5AEFB4B2FA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650591" y="3828737"/>
                  <a:ext cx="0" cy="534616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72" name="Straight Connector 671">
                <a:extLst>
                  <a:ext uri="{FF2B5EF4-FFF2-40B4-BE49-F238E27FC236}">
                    <a16:creationId xmlns:a16="http://schemas.microsoft.com/office/drawing/2014/main" id="{B4EDA83A-C613-58B2-D891-0338AD5E050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044031" y="4238967"/>
                <a:ext cx="61828" cy="0"/>
              </a:xfrm>
              <a:prstGeom prst="lin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4" name="Straight Connector 653">
              <a:extLst>
                <a:ext uri="{FF2B5EF4-FFF2-40B4-BE49-F238E27FC236}">
                  <a16:creationId xmlns:a16="http://schemas.microsoft.com/office/drawing/2014/main" id="{84EF8208-9B4A-CB2A-7321-5286D9C98755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31865" y="4700902"/>
              <a:ext cx="1" cy="292070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5" name="Rectangle 1034">
              <a:extLst>
                <a:ext uri="{FF2B5EF4-FFF2-40B4-BE49-F238E27FC236}">
                  <a16:creationId xmlns:a16="http://schemas.microsoft.com/office/drawing/2014/main" id="{1B6D8214-8547-E6CE-D552-FC0CE530DC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93378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56" name="Group 655">
              <a:extLst>
                <a:ext uri="{FF2B5EF4-FFF2-40B4-BE49-F238E27FC236}">
                  <a16:creationId xmlns:a16="http://schemas.microsoft.com/office/drawing/2014/main" id="{7A2C21F3-66CA-CA3C-FFFB-48A9CE8EBE4B}"/>
                </a:ext>
              </a:extLst>
            </p:cNvPr>
            <p:cNvGrpSpPr/>
            <p:nvPr/>
          </p:nvGrpSpPr>
          <p:grpSpPr>
            <a:xfrm rot="16200000">
              <a:off x="2959086" y="4954482"/>
              <a:ext cx="418538" cy="180299"/>
              <a:chOff x="1767652" y="3944866"/>
              <a:chExt cx="418538" cy="180299"/>
            </a:xfrm>
          </p:grpSpPr>
          <p:grpSp>
            <p:nvGrpSpPr>
              <p:cNvPr id="666" name="Group 665">
                <a:extLst>
                  <a:ext uri="{FF2B5EF4-FFF2-40B4-BE49-F238E27FC236}">
                    <a16:creationId xmlns:a16="http://schemas.microsoft.com/office/drawing/2014/main" id="{F88B9C66-059D-B45F-640D-04C048FD7DF7}"/>
                  </a:ext>
                </a:extLst>
              </p:cNvPr>
              <p:cNvGrpSpPr/>
              <p:nvPr/>
            </p:nvGrpSpPr>
            <p:grpSpPr>
              <a:xfrm rot="5400000">
                <a:off x="1886771" y="3825747"/>
                <a:ext cx="180299" cy="418538"/>
                <a:chOff x="5022900" y="4150169"/>
                <a:chExt cx="396239" cy="870204"/>
              </a:xfrm>
              <a:solidFill>
                <a:srgbClr val="0000FF"/>
              </a:solidFill>
            </p:grpSpPr>
            <p:sp>
              <p:nvSpPr>
                <p:cNvPr id="668" name="Line 1018">
                  <a:extLst>
                    <a:ext uri="{FF2B5EF4-FFF2-40B4-BE49-F238E27FC236}">
                      <a16:creationId xmlns:a16="http://schemas.microsoft.com/office/drawing/2014/main" id="{02D27A82-F8B3-BEDB-8E74-3D895F1A49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7562" y="4534092"/>
                  <a:ext cx="346923" cy="0"/>
                </a:xfrm>
                <a:prstGeom prst="line">
                  <a:avLst/>
                </a:prstGeom>
                <a:solidFill>
                  <a:schemeClr val="tx1"/>
                </a:solidFill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669" name="Straight Connector 668">
                  <a:extLst>
                    <a:ext uri="{FF2B5EF4-FFF2-40B4-BE49-F238E27FC236}">
                      <a16:creationId xmlns:a16="http://schemas.microsoft.com/office/drawing/2014/main" id="{BC0C5FBE-9E28-5343-CC65-BD810E59A6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862192" y="4509001"/>
                  <a:ext cx="717667" cy="4"/>
                </a:xfrm>
                <a:prstGeom prst="line">
                  <a:avLst/>
                </a:prstGeom>
                <a:solidFill>
                  <a:schemeClr val="tx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70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0C243D9E-8215-21E0-2A97-182B698A78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2900" y="4624135"/>
                  <a:ext cx="396239" cy="3962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67" name="Rectangle 1034">
                <a:extLst>
                  <a:ext uri="{FF2B5EF4-FFF2-40B4-BE49-F238E27FC236}">
                    <a16:creationId xmlns:a16="http://schemas.microsoft.com/office/drawing/2014/main" id="{FFA70D2B-DBC8-3A27-5428-A372786E5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065224" y="4002026"/>
                <a:ext cx="65734" cy="6170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57" name="Straight Connector 656">
              <a:extLst>
                <a:ext uri="{FF2B5EF4-FFF2-40B4-BE49-F238E27FC236}">
                  <a16:creationId xmlns:a16="http://schemas.microsoft.com/office/drawing/2014/main" id="{7763FF5C-19E0-2686-3261-E11D817BD36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888689" y="4774980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8" name="Straight Connector 657">
              <a:extLst>
                <a:ext uri="{FF2B5EF4-FFF2-40B4-BE49-F238E27FC236}">
                  <a16:creationId xmlns:a16="http://schemas.microsoft.com/office/drawing/2014/main" id="{A2E15FDB-6E38-198B-3995-6219A04A8319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40330" y="4771478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9" name="Rectangle 1034">
              <a:extLst>
                <a:ext uri="{FF2B5EF4-FFF2-40B4-BE49-F238E27FC236}">
                  <a16:creationId xmlns:a16="http://schemas.microsoft.com/office/drawing/2014/main" id="{69C67BDD-CA01-F8A8-3FAD-3C3E529887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08094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60" name="Group 659">
              <a:extLst>
                <a:ext uri="{FF2B5EF4-FFF2-40B4-BE49-F238E27FC236}">
                  <a16:creationId xmlns:a16="http://schemas.microsoft.com/office/drawing/2014/main" id="{E579790B-96E4-7E0C-275F-79D977A24B9C}"/>
                </a:ext>
              </a:extLst>
            </p:cNvPr>
            <p:cNvGrpSpPr/>
            <p:nvPr/>
          </p:nvGrpSpPr>
          <p:grpSpPr>
            <a:xfrm rot="16200000">
              <a:off x="2693409" y="4955977"/>
              <a:ext cx="405275" cy="180299"/>
              <a:chOff x="5457757" y="3690930"/>
              <a:chExt cx="405275" cy="180299"/>
            </a:xfrm>
            <a:solidFill>
              <a:srgbClr val="FF0000"/>
            </a:solidFill>
          </p:grpSpPr>
          <p:grpSp>
            <p:nvGrpSpPr>
              <p:cNvPr id="661" name="Group 660">
                <a:extLst>
                  <a:ext uri="{FF2B5EF4-FFF2-40B4-BE49-F238E27FC236}">
                    <a16:creationId xmlns:a16="http://schemas.microsoft.com/office/drawing/2014/main" id="{11E87946-82A1-25E7-F299-30A9CAFE6A37}"/>
                  </a:ext>
                </a:extLst>
              </p:cNvPr>
              <p:cNvGrpSpPr/>
              <p:nvPr/>
            </p:nvGrpSpPr>
            <p:grpSpPr>
              <a:xfrm rot="5400000" flipH="1">
                <a:off x="5570245" y="3578442"/>
                <a:ext cx="180299" cy="405275"/>
                <a:chOff x="4328160" y="3882902"/>
                <a:chExt cx="396239" cy="842632"/>
              </a:xfrm>
              <a:grpFill/>
            </p:grpSpPr>
            <p:sp>
              <p:nvSpPr>
                <p:cNvPr id="663" name="Line 1018">
                  <a:extLst>
                    <a:ext uri="{FF2B5EF4-FFF2-40B4-BE49-F238E27FC236}">
                      <a16:creationId xmlns:a16="http://schemas.microsoft.com/office/drawing/2014/main" id="{B1E2F564-C7C5-D055-CC2C-1691AB0389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52818" y="4239254"/>
                  <a:ext cx="346923" cy="0"/>
                </a:xfrm>
                <a:prstGeom prst="line">
                  <a:avLst/>
                </a:prstGeom>
                <a:grp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srgbClr val="FF0000"/>
                    </a:solidFill>
                    <a:latin typeface="Arial"/>
                  </a:endParaRPr>
                </a:p>
              </p:txBody>
            </p:sp>
            <p:cxnSp>
              <p:nvCxnSpPr>
                <p:cNvPr id="664" name="Straight Connector 663">
                  <a:extLst>
                    <a:ext uri="{FF2B5EF4-FFF2-40B4-BE49-F238E27FC236}">
                      <a16:creationId xmlns:a16="http://schemas.microsoft.com/office/drawing/2014/main" id="{B89D3E18-20A4-CE71-29C4-2F595C56B1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210937" y="4198245"/>
                  <a:ext cx="630690" cy="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65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07EA9B90-CDA0-1EC2-12D4-38D00579E4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8160" y="4329295"/>
                  <a:ext cx="396239" cy="3962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62" name="Rectangle 1034">
                <a:extLst>
                  <a:ext uri="{FF2B5EF4-FFF2-40B4-BE49-F238E27FC236}">
                    <a16:creationId xmlns:a16="http://schemas.microsoft.com/office/drawing/2014/main" id="{89E03AB2-CD48-8B5F-D157-0B8DE4CF5F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752289" y="3752406"/>
                <a:ext cx="65734" cy="6170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75" name="Group 674">
            <a:extLst>
              <a:ext uri="{FF2B5EF4-FFF2-40B4-BE49-F238E27FC236}">
                <a16:creationId xmlns:a16="http://schemas.microsoft.com/office/drawing/2014/main" id="{ADAFE582-C89F-A028-2A74-0248B5DB490E}"/>
              </a:ext>
            </a:extLst>
          </p:cNvPr>
          <p:cNvGrpSpPr/>
          <p:nvPr/>
        </p:nvGrpSpPr>
        <p:grpSpPr>
          <a:xfrm rot="10800000">
            <a:off x="10209990" y="5110438"/>
            <a:ext cx="372673" cy="614378"/>
            <a:chOff x="2885831" y="4639523"/>
            <a:chExt cx="372673" cy="614378"/>
          </a:xfrm>
        </p:grpSpPr>
        <p:grpSp>
          <p:nvGrpSpPr>
            <p:cNvPr id="676" name="Group 675">
              <a:extLst>
                <a:ext uri="{FF2B5EF4-FFF2-40B4-BE49-F238E27FC236}">
                  <a16:creationId xmlns:a16="http://schemas.microsoft.com/office/drawing/2014/main" id="{7A0BCA96-00C7-4554-C813-4DE893C8A194}"/>
                </a:ext>
              </a:extLst>
            </p:cNvPr>
            <p:cNvGrpSpPr/>
            <p:nvPr/>
          </p:nvGrpSpPr>
          <p:grpSpPr>
            <a:xfrm rot="16200000">
              <a:off x="3009722" y="4602533"/>
              <a:ext cx="71373" cy="145354"/>
              <a:chOff x="1583081" y="3828737"/>
              <a:chExt cx="68716" cy="553110"/>
            </a:xfrm>
          </p:grpSpPr>
          <p:cxnSp>
            <p:nvCxnSpPr>
              <p:cNvPr id="686" name="Straight Connector 685">
                <a:extLst>
                  <a:ext uri="{FF2B5EF4-FFF2-40B4-BE49-F238E27FC236}">
                    <a16:creationId xmlns:a16="http://schemas.microsoft.com/office/drawing/2014/main" id="{0546153B-FD7A-0D57-1769-8D5E1C2F9F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583081" y="4381847"/>
                <a:ext cx="68716" cy="0"/>
              </a:xfrm>
              <a:prstGeom prst="lin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7" name="Straight Connector 686">
                <a:extLst>
                  <a:ext uri="{FF2B5EF4-FFF2-40B4-BE49-F238E27FC236}">
                    <a16:creationId xmlns:a16="http://schemas.microsoft.com/office/drawing/2014/main" id="{2F13D45A-9966-DA27-61E9-C2402AA83E5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650591" y="3828737"/>
                <a:ext cx="0" cy="534616"/>
              </a:xfrm>
              <a:prstGeom prst="line">
                <a:avLst/>
              </a:prstGeom>
              <a:solidFill>
                <a:schemeClr val="tx1"/>
              </a:solidFill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7" name="Straight Connector 676">
              <a:extLst>
                <a:ext uri="{FF2B5EF4-FFF2-40B4-BE49-F238E27FC236}">
                  <a16:creationId xmlns:a16="http://schemas.microsoft.com/office/drawing/2014/main" id="{4AB2BE92-95BD-B1D2-FEF8-31BA7BD2A99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31865" y="4700902"/>
              <a:ext cx="1" cy="292070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678" name="Group 677">
              <a:extLst>
                <a:ext uri="{FF2B5EF4-FFF2-40B4-BE49-F238E27FC236}">
                  <a16:creationId xmlns:a16="http://schemas.microsoft.com/office/drawing/2014/main" id="{5C3171EA-04C8-8FE1-2C79-12EBF5F97AE4}"/>
                </a:ext>
              </a:extLst>
            </p:cNvPr>
            <p:cNvGrpSpPr/>
            <p:nvPr/>
          </p:nvGrpSpPr>
          <p:grpSpPr>
            <a:xfrm rot="16200000">
              <a:off x="2959086" y="4954482"/>
              <a:ext cx="418538" cy="180299"/>
              <a:chOff x="1767652" y="3944866"/>
              <a:chExt cx="418538" cy="180299"/>
            </a:xfrm>
          </p:grpSpPr>
          <p:grpSp>
            <p:nvGrpSpPr>
              <p:cNvPr id="681" name="Group 680">
                <a:extLst>
                  <a:ext uri="{FF2B5EF4-FFF2-40B4-BE49-F238E27FC236}">
                    <a16:creationId xmlns:a16="http://schemas.microsoft.com/office/drawing/2014/main" id="{D820EE68-CA42-3213-B2AF-5751EBCB1C9D}"/>
                  </a:ext>
                </a:extLst>
              </p:cNvPr>
              <p:cNvGrpSpPr/>
              <p:nvPr/>
            </p:nvGrpSpPr>
            <p:grpSpPr>
              <a:xfrm rot="5400000">
                <a:off x="1886771" y="3825747"/>
                <a:ext cx="180299" cy="418538"/>
                <a:chOff x="5022900" y="4150169"/>
                <a:chExt cx="396239" cy="870204"/>
              </a:xfrm>
              <a:solidFill>
                <a:srgbClr val="0000FF"/>
              </a:solidFill>
            </p:grpSpPr>
            <p:sp>
              <p:nvSpPr>
                <p:cNvPr id="683" name="Line 1018">
                  <a:extLst>
                    <a:ext uri="{FF2B5EF4-FFF2-40B4-BE49-F238E27FC236}">
                      <a16:creationId xmlns:a16="http://schemas.microsoft.com/office/drawing/2014/main" id="{6A049782-C9F8-AD92-73EA-2A973FBF7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7562" y="4534092"/>
                  <a:ext cx="346923" cy="0"/>
                </a:xfrm>
                <a:prstGeom prst="line">
                  <a:avLst/>
                </a:prstGeom>
                <a:solidFill>
                  <a:schemeClr val="tx1"/>
                </a:solidFill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684" name="Straight Connector 683">
                  <a:extLst>
                    <a:ext uri="{FF2B5EF4-FFF2-40B4-BE49-F238E27FC236}">
                      <a16:creationId xmlns:a16="http://schemas.microsoft.com/office/drawing/2014/main" id="{B9859AF8-DF1B-E034-4210-EC2245AC8C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862192" y="4509001"/>
                  <a:ext cx="717667" cy="4"/>
                </a:xfrm>
                <a:prstGeom prst="line">
                  <a:avLst/>
                </a:prstGeom>
                <a:solidFill>
                  <a:schemeClr val="tx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685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A5063A7B-CD9B-6685-F1CE-BB64106CF2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2900" y="4624135"/>
                  <a:ext cx="396239" cy="3962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82" name="Rectangle 1034">
                <a:extLst>
                  <a:ext uri="{FF2B5EF4-FFF2-40B4-BE49-F238E27FC236}">
                    <a16:creationId xmlns:a16="http://schemas.microsoft.com/office/drawing/2014/main" id="{12AFDA86-0B2D-2E42-E809-0D55810AE9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065224" y="4002026"/>
                <a:ext cx="65734" cy="6170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79" name="Straight Connector 678">
              <a:extLst>
                <a:ext uri="{FF2B5EF4-FFF2-40B4-BE49-F238E27FC236}">
                  <a16:creationId xmlns:a16="http://schemas.microsoft.com/office/drawing/2014/main" id="{79250472-831E-766A-6320-E2AE16CE18F2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40330" y="4771478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0" name="Rectangle 1034">
              <a:extLst>
                <a:ext uri="{FF2B5EF4-FFF2-40B4-BE49-F238E27FC236}">
                  <a16:creationId xmlns:a16="http://schemas.microsoft.com/office/drawing/2014/main" id="{CB40661D-B734-CABB-18BE-711889A656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08094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88" name="Group 687">
            <a:extLst>
              <a:ext uri="{FF2B5EF4-FFF2-40B4-BE49-F238E27FC236}">
                <a16:creationId xmlns:a16="http://schemas.microsoft.com/office/drawing/2014/main" id="{288A6B30-F84C-1A87-4E4B-4134599918A3}"/>
              </a:ext>
            </a:extLst>
          </p:cNvPr>
          <p:cNvGrpSpPr/>
          <p:nvPr/>
        </p:nvGrpSpPr>
        <p:grpSpPr>
          <a:xfrm rot="10800000">
            <a:off x="9431057" y="5104793"/>
            <a:ext cx="452607" cy="614377"/>
            <a:chOff x="2805897" y="4639524"/>
            <a:chExt cx="452607" cy="614377"/>
          </a:xfrm>
        </p:grpSpPr>
        <p:grpSp>
          <p:nvGrpSpPr>
            <p:cNvPr id="689" name="Group 688">
              <a:extLst>
                <a:ext uri="{FF2B5EF4-FFF2-40B4-BE49-F238E27FC236}">
                  <a16:creationId xmlns:a16="http://schemas.microsoft.com/office/drawing/2014/main" id="{BB625201-3268-2C1A-C4C3-CFCBEFC3CE13}"/>
                </a:ext>
              </a:extLst>
            </p:cNvPr>
            <p:cNvGrpSpPr/>
            <p:nvPr/>
          </p:nvGrpSpPr>
          <p:grpSpPr>
            <a:xfrm rot="5400000">
              <a:off x="3008297" y="4601475"/>
              <a:ext cx="71740" cy="147837"/>
              <a:chOff x="3043713" y="3962746"/>
              <a:chExt cx="62146" cy="276221"/>
            </a:xfrm>
          </p:grpSpPr>
          <p:grpSp>
            <p:nvGrpSpPr>
              <p:cNvPr id="707" name="Group 706">
                <a:extLst>
                  <a:ext uri="{FF2B5EF4-FFF2-40B4-BE49-F238E27FC236}">
                    <a16:creationId xmlns:a16="http://schemas.microsoft.com/office/drawing/2014/main" id="{0A826B52-8D92-8B7B-87AE-A1AF424A4FB7}"/>
                  </a:ext>
                </a:extLst>
              </p:cNvPr>
              <p:cNvGrpSpPr/>
              <p:nvPr/>
            </p:nvGrpSpPr>
            <p:grpSpPr>
              <a:xfrm rot="10800000">
                <a:off x="3043713" y="3962746"/>
                <a:ext cx="61828" cy="271581"/>
                <a:chOff x="1583081" y="3828737"/>
                <a:chExt cx="68716" cy="553110"/>
              </a:xfrm>
            </p:grpSpPr>
            <p:cxnSp>
              <p:nvCxnSpPr>
                <p:cNvPr id="709" name="Straight Connector 708">
                  <a:extLst>
                    <a:ext uri="{FF2B5EF4-FFF2-40B4-BE49-F238E27FC236}">
                      <a16:creationId xmlns:a16="http://schemas.microsoft.com/office/drawing/2014/main" id="{290783A8-1D6E-A19F-92EC-6F20AECAF5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583081" y="4381847"/>
                  <a:ext cx="68716" cy="0"/>
                </a:xfrm>
                <a:prstGeom prst="line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0" name="Straight Connector 709">
                  <a:extLst>
                    <a:ext uri="{FF2B5EF4-FFF2-40B4-BE49-F238E27FC236}">
                      <a16:creationId xmlns:a16="http://schemas.microsoft.com/office/drawing/2014/main" id="{50A728DF-384B-50C4-D7DD-EE671D41F1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V="1">
                  <a:off x="1650591" y="3828737"/>
                  <a:ext cx="0" cy="534616"/>
                </a:xfrm>
                <a:prstGeom prst="line">
                  <a:avLst/>
                </a:prstGeom>
                <a:solidFill>
                  <a:schemeClr val="tx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08" name="Straight Connector 707">
                <a:extLst>
                  <a:ext uri="{FF2B5EF4-FFF2-40B4-BE49-F238E27FC236}">
                    <a16:creationId xmlns:a16="http://schemas.microsoft.com/office/drawing/2014/main" id="{76008B18-18BE-5482-D254-2B383F4EF90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H="1">
                <a:off x="3044031" y="4238967"/>
                <a:ext cx="61828" cy="0"/>
              </a:xfrm>
              <a:prstGeom prst="lin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0" name="Straight Connector 689">
              <a:extLst>
                <a:ext uri="{FF2B5EF4-FFF2-40B4-BE49-F238E27FC236}">
                  <a16:creationId xmlns:a16="http://schemas.microsoft.com/office/drawing/2014/main" id="{9C0BD0AB-32E9-AA4F-6EAC-349D4A6B4E3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31865" y="4700902"/>
              <a:ext cx="1" cy="292070"/>
            </a:xfrm>
            <a:prstGeom prst="line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91" name="Rectangle 1034">
              <a:extLst>
                <a:ext uri="{FF2B5EF4-FFF2-40B4-BE49-F238E27FC236}">
                  <a16:creationId xmlns:a16="http://schemas.microsoft.com/office/drawing/2014/main" id="{F727F9A4-0479-C5ED-1823-DF637B6577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293378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92" name="Group 691">
              <a:extLst>
                <a:ext uri="{FF2B5EF4-FFF2-40B4-BE49-F238E27FC236}">
                  <a16:creationId xmlns:a16="http://schemas.microsoft.com/office/drawing/2014/main" id="{1461F044-6861-0066-F192-BE0BD4257AC0}"/>
                </a:ext>
              </a:extLst>
            </p:cNvPr>
            <p:cNvGrpSpPr/>
            <p:nvPr/>
          </p:nvGrpSpPr>
          <p:grpSpPr>
            <a:xfrm rot="16200000">
              <a:off x="2959086" y="4954482"/>
              <a:ext cx="418538" cy="180299"/>
              <a:chOff x="1767652" y="3944866"/>
              <a:chExt cx="418538" cy="180299"/>
            </a:xfrm>
          </p:grpSpPr>
          <p:grpSp>
            <p:nvGrpSpPr>
              <p:cNvPr id="702" name="Group 701">
                <a:extLst>
                  <a:ext uri="{FF2B5EF4-FFF2-40B4-BE49-F238E27FC236}">
                    <a16:creationId xmlns:a16="http://schemas.microsoft.com/office/drawing/2014/main" id="{0875C4B1-8747-DDF2-50EC-F37CF3B4030B}"/>
                  </a:ext>
                </a:extLst>
              </p:cNvPr>
              <p:cNvGrpSpPr/>
              <p:nvPr/>
            </p:nvGrpSpPr>
            <p:grpSpPr>
              <a:xfrm rot="5400000">
                <a:off x="1886771" y="3825747"/>
                <a:ext cx="180299" cy="418538"/>
                <a:chOff x="5022900" y="4150169"/>
                <a:chExt cx="396239" cy="870204"/>
              </a:xfrm>
              <a:solidFill>
                <a:srgbClr val="0000FF"/>
              </a:solidFill>
            </p:grpSpPr>
            <p:sp>
              <p:nvSpPr>
                <p:cNvPr id="704" name="Line 1018">
                  <a:extLst>
                    <a:ext uri="{FF2B5EF4-FFF2-40B4-BE49-F238E27FC236}">
                      <a16:creationId xmlns:a16="http://schemas.microsoft.com/office/drawing/2014/main" id="{507B3FD4-1A9C-948F-DC6D-B0341874B0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047562" y="4534092"/>
                  <a:ext cx="346923" cy="0"/>
                </a:xfrm>
                <a:prstGeom prst="line">
                  <a:avLst/>
                </a:prstGeom>
                <a:solidFill>
                  <a:schemeClr val="tx1"/>
                </a:solidFill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Arial"/>
                  </a:endParaRPr>
                </a:p>
              </p:txBody>
            </p:sp>
            <p:cxnSp>
              <p:nvCxnSpPr>
                <p:cNvPr id="705" name="Straight Connector 704">
                  <a:extLst>
                    <a:ext uri="{FF2B5EF4-FFF2-40B4-BE49-F238E27FC236}">
                      <a16:creationId xmlns:a16="http://schemas.microsoft.com/office/drawing/2014/main" id="{8EEB4542-85E5-E721-3EE1-71B5B65D8B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862192" y="4509001"/>
                  <a:ext cx="717667" cy="4"/>
                </a:xfrm>
                <a:prstGeom prst="line">
                  <a:avLst/>
                </a:prstGeom>
                <a:solidFill>
                  <a:schemeClr val="tx1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06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2C8DEA1E-A3D5-D955-4E8E-F75A3FB19F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22900" y="4624135"/>
                  <a:ext cx="396239" cy="39623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03" name="Rectangle 1034">
                <a:extLst>
                  <a:ext uri="{FF2B5EF4-FFF2-40B4-BE49-F238E27FC236}">
                    <a16:creationId xmlns:a16="http://schemas.microsoft.com/office/drawing/2014/main" id="{85C1C48D-2E5C-1DB7-E5E7-7211165D39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2065224" y="4002026"/>
                <a:ext cx="65734" cy="61704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  <p:cxnSp>
          <p:nvCxnSpPr>
            <p:cNvPr id="693" name="Straight Connector 692">
              <a:extLst>
                <a:ext uri="{FF2B5EF4-FFF2-40B4-BE49-F238E27FC236}">
                  <a16:creationId xmlns:a16="http://schemas.microsoft.com/office/drawing/2014/main" id="{8839B5BA-2AC5-7360-D993-AFC5C5A07DDF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888689" y="4774980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4" name="Straight Connector 693">
              <a:extLst>
                <a:ext uri="{FF2B5EF4-FFF2-40B4-BE49-F238E27FC236}">
                  <a16:creationId xmlns:a16="http://schemas.microsoft.com/office/drawing/2014/main" id="{0AA8DA95-1858-68C0-C053-9795737335F7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3040330" y="4771478"/>
              <a:ext cx="142309" cy="1603"/>
            </a:xfrm>
            <a:prstGeom prst="line">
              <a:avLst/>
            </a:prstGeom>
            <a:solidFill>
              <a:schemeClr val="tx1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5" name="Rectangle 1034">
              <a:extLst>
                <a:ext uri="{FF2B5EF4-FFF2-40B4-BE49-F238E27FC236}">
                  <a16:creationId xmlns:a16="http://schemas.microsoft.com/office/drawing/2014/main" id="{43BDF431-9920-BD1C-FFA2-A8BB8617C6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080944" y="4688631"/>
              <a:ext cx="65734" cy="617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  <p:grpSp>
          <p:nvGrpSpPr>
            <p:cNvPr id="696" name="Group 695">
              <a:extLst>
                <a:ext uri="{FF2B5EF4-FFF2-40B4-BE49-F238E27FC236}">
                  <a16:creationId xmlns:a16="http://schemas.microsoft.com/office/drawing/2014/main" id="{6097C889-CB5A-7564-F3EF-BD04281F79A9}"/>
                </a:ext>
              </a:extLst>
            </p:cNvPr>
            <p:cNvGrpSpPr/>
            <p:nvPr/>
          </p:nvGrpSpPr>
          <p:grpSpPr>
            <a:xfrm rot="16200000">
              <a:off x="2693409" y="4955977"/>
              <a:ext cx="405275" cy="180299"/>
              <a:chOff x="5457757" y="3690930"/>
              <a:chExt cx="405275" cy="180299"/>
            </a:xfrm>
            <a:solidFill>
              <a:srgbClr val="FF0000"/>
            </a:solidFill>
          </p:grpSpPr>
          <p:grpSp>
            <p:nvGrpSpPr>
              <p:cNvPr id="697" name="Group 696">
                <a:extLst>
                  <a:ext uri="{FF2B5EF4-FFF2-40B4-BE49-F238E27FC236}">
                    <a16:creationId xmlns:a16="http://schemas.microsoft.com/office/drawing/2014/main" id="{16441B7B-619F-D7F0-693F-15C40F628D74}"/>
                  </a:ext>
                </a:extLst>
              </p:cNvPr>
              <p:cNvGrpSpPr/>
              <p:nvPr/>
            </p:nvGrpSpPr>
            <p:grpSpPr>
              <a:xfrm rot="5400000" flipH="1">
                <a:off x="5570245" y="3578442"/>
                <a:ext cx="180299" cy="405275"/>
                <a:chOff x="4328160" y="3882902"/>
                <a:chExt cx="396239" cy="842632"/>
              </a:xfrm>
              <a:grpFill/>
            </p:grpSpPr>
            <p:sp>
              <p:nvSpPr>
                <p:cNvPr id="699" name="Line 1018">
                  <a:extLst>
                    <a:ext uri="{FF2B5EF4-FFF2-40B4-BE49-F238E27FC236}">
                      <a16:creationId xmlns:a16="http://schemas.microsoft.com/office/drawing/2014/main" id="{18121557-494E-3DBD-94D2-48186E052A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52818" y="4239254"/>
                  <a:ext cx="346923" cy="0"/>
                </a:xfrm>
                <a:prstGeom prst="line">
                  <a:avLst/>
                </a:prstGeom>
                <a:grpFill/>
                <a:ln w="508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srgbClr val="FF0000"/>
                    </a:solidFill>
                    <a:latin typeface="Arial"/>
                  </a:endParaRPr>
                </a:p>
              </p:txBody>
            </p:sp>
            <p:cxnSp>
              <p:nvCxnSpPr>
                <p:cNvPr id="700" name="Straight Connector 699">
                  <a:extLst>
                    <a:ext uri="{FF2B5EF4-FFF2-40B4-BE49-F238E27FC236}">
                      <a16:creationId xmlns:a16="http://schemas.microsoft.com/office/drawing/2014/main" id="{8BC2A599-A783-45C6-F08E-C39947260E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4210937" y="4198245"/>
                  <a:ext cx="630690" cy="4"/>
                </a:xfrm>
                <a:prstGeom prst="line">
                  <a:avLst/>
                </a:prstGeom>
                <a:grpFill/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701" name="Picture 2" descr="C:\Users\odc0niy\AppData\Local\Microsoft\Windows\Temporary Internet Files\Content.IE5\Q11KPTSL\sonne-gelb[1].png">
                  <a:extLst>
                    <a:ext uri="{FF2B5EF4-FFF2-40B4-BE49-F238E27FC236}">
                      <a16:creationId xmlns:a16="http://schemas.microsoft.com/office/drawing/2014/main" id="{35C97524-3F23-5F5D-0AF8-A7888337884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8160" y="4329295"/>
                  <a:ext cx="396239" cy="39623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698" name="Rectangle 1034">
                <a:extLst>
                  <a:ext uri="{FF2B5EF4-FFF2-40B4-BE49-F238E27FC236}">
                    <a16:creationId xmlns:a16="http://schemas.microsoft.com/office/drawing/2014/main" id="{AF462555-620F-B8EA-A03A-7AF2D5F12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752289" y="3752406"/>
                <a:ext cx="65734" cy="61704"/>
              </a:xfrm>
              <a:prstGeom prst="rect">
                <a:avLst/>
              </a:prstGeom>
              <a:grp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  <a:defRPr/>
                </a:pPr>
                <a:endParaRPr lang="en-US" altLang="en-US" sz="1350" dirty="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711" name="Straight Arrow Connector 710">
            <a:extLst>
              <a:ext uri="{FF2B5EF4-FFF2-40B4-BE49-F238E27FC236}">
                <a16:creationId xmlns:a16="http://schemas.microsoft.com/office/drawing/2014/main" id="{4EE9B76E-559E-6A05-6DE0-6E3E73D30991}"/>
              </a:ext>
            </a:extLst>
          </p:cNvPr>
          <p:cNvCxnSpPr>
            <a:cxnSpLocks/>
          </p:cNvCxnSpPr>
          <p:nvPr/>
        </p:nvCxnSpPr>
        <p:spPr>
          <a:xfrm rot="10800000" flipH="1">
            <a:off x="5767887" y="1955352"/>
            <a:ext cx="0" cy="176489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2" name="Straight Arrow Connector 711">
            <a:extLst>
              <a:ext uri="{FF2B5EF4-FFF2-40B4-BE49-F238E27FC236}">
                <a16:creationId xmlns:a16="http://schemas.microsoft.com/office/drawing/2014/main" id="{C04F4DFC-FC8C-DA7B-05B6-823E56EEA2CA}"/>
              </a:ext>
            </a:extLst>
          </p:cNvPr>
          <p:cNvCxnSpPr>
            <a:cxnSpLocks/>
          </p:cNvCxnSpPr>
          <p:nvPr/>
        </p:nvCxnSpPr>
        <p:spPr>
          <a:xfrm flipV="1">
            <a:off x="11053365" y="3734909"/>
            <a:ext cx="0" cy="2005376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3" name="Rectangle 1034">
            <a:extLst>
              <a:ext uri="{FF2B5EF4-FFF2-40B4-BE49-F238E27FC236}">
                <a16:creationId xmlns:a16="http://schemas.microsoft.com/office/drawing/2014/main" id="{12EF9F42-248D-6FD8-A326-2E49F096D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1397" y="5612792"/>
            <a:ext cx="88900" cy="82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714" name="Straight Arrow Connector 713">
            <a:extLst>
              <a:ext uri="{FF2B5EF4-FFF2-40B4-BE49-F238E27FC236}">
                <a16:creationId xmlns:a16="http://schemas.microsoft.com/office/drawing/2014/main" id="{15837500-7BFE-8012-E626-A4C7D97EEEB8}"/>
              </a:ext>
            </a:extLst>
          </p:cNvPr>
          <p:cNvCxnSpPr>
            <a:cxnSpLocks/>
          </p:cNvCxnSpPr>
          <p:nvPr/>
        </p:nvCxnSpPr>
        <p:spPr>
          <a:xfrm flipH="1">
            <a:off x="10525847" y="5735519"/>
            <a:ext cx="527518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5" name="Straight Arrow Connector 714">
            <a:extLst>
              <a:ext uri="{FF2B5EF4-FFF2-40B4-BE49-F238E27FC236}">
                <a16:creationId xmlns:a16="http://schemas.microsoft.com/office/drawing/2014/main" id="{DA73F293-7AB6-D6F2-2AFA-8346554EFE63}"/>
              </a:ext>
            </a:extLst>
          </p:cNvPr>
          <p:cNvCxnSpPr>
            <a:cxnSpLocks/>
          </p:cNvCxnSpPr>
          <p:nvPr/>
        </p:nvCxnSpPr>
        <p:spPr>
          <a:xfrm flipV="1">
            <a:off x="2168598" y="3569749"/>
            <a:ext cx="8785" cy="842108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6" name="Rectangle 1034">
            <a:extLst>
              <a:ext uri="{FF2B5EF4-FFF2-40B4-BE49-F238E27FC236}">
                <a16:creationId xmlns:a16="http://schemas.microsoft.com/office/drawing/2014/main" id="{7CACB7A4-3E39-0573-4F84-B191F73C2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9847" y="3469530"/>
            <a:ext cx="88900" cy="82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717" name="Straight Arrow Connector 716">
            <a:extLst>
              <a:ext uri="{FF2B5EF4-FFF2-40B4-BE49-F238E27FC236}">
                <a16:creationId xmlns:a16="http://schemas.microsoft.com/office/drawing/2014/main" id="{66E52064-49B9-9C68-AF66-7E68918972B7}"/>
              </a:ext>
            </a:extLst>
          </p:cNvPr>
          <p:cNvCxnSpPr>
            <a:cxnSpLocks/>
          </p:cNvCxnSpPr>
          <p:nvPr/>
        </p:nvCxnSpPr>
        <p:spPr>
          <a:xfrm flipH="1">
            <a:off x="2106753" y="3572099"/>
            <a:ext cx="70630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8" name="Straight Arrow Connector 717">
            <a:extLst>
              <a:ext uri="{FF2B5EF4-FFF2-40B4-BE49-F238E27FC236}">
                <a16:creationId xmlns:a16="http://schemas.microsoft.com/office/drawing/2014/main" id="{DEB3DA7C-EBAB-46FE-A6EC-EA4DF88CAF1D}"/>
              </a:ext>
            </a:extLst>
          </p:cNvPr>
          <p:cNvCxnSpPr>
            <a:cxnSpLocks/>
          </p:cNvCxnSpPr>
          <p:nvPr/>
        </p:nvCxnSpPr>
        <p:spPr>
          <a:xfrm flipH="1">
            <a:off x="1998585" y="4411857"/>
            <a:ext cx="170350" cy="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9" name="Rectangle 1034">
            <a:extLst>
              <a:ext uri="{FF2B5EF4-FFF2-40B4-BE49-F238E27FC236}">
                <a16:creationId xmlns:a16="http://schemas.microsoft.com/office/drawing/2014/main" id="{0C361C6E-96D6-D1FE-705E-0A0F01DFB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451" y="4509571"/>
            <a:ext cx="88900" cy="825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cxnSp>
        <p:nvCxnSpPr>
          <p:cNvPr id="720" name="Straight Arrow Connector 719">
            <a:extLst>
              <a:ext uri="{FF2B5EF4-FFF2-40B4-BE49-F238E27FC236}">
                <a16:creationId xmlns:a16="http://schemas.microsoft.com/office/drawing/2014/main" id="{43DF7120-DCFB-7989-6D80-CD6519044866}"/>
              </a:ext>
            </a:extLst>
          </p:cNvPr>
          <p:cNvCxnSpPr>
            <a:cxnSpLocks/>
          </p:cNvCxnSpPr>
          <p:nvPr/>
        </p:nvCxnSpPr>
        <p:spPr>
          <a:xfrm flipV="1">
            <a:off x="1998582" y="4411857"/>
            <a:ext cx="3" cy="325740"/>
          </a:xfrm>
          <a:prstGeom prst="straightConnector1">
            <a:avLst/>
          </a:prstGeom>
          <a:ln w="190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21" name="Oval 720">
            <a:extLst>
              <a:ext uri="{FF2B5EF4-FFF2-40B4-BE49-F238E27FC236}">
                <a16:creationId xmlns:a16="http://schemas.microsoft.com/office/drawing/2014/main" id="{A898F0F8-15CC-C00D-0AB6-6B8D28415C41}"/>
              </a:ext>
            </a:extLst>
          </p:cNvPr>
          <p:cNvSpPr/>
          <p:nvPr/>
        </p:nvSpPr>
        <p:spPr bwMode="auto">
          <a:xfrm>
            <a:off x="1858183" y="4714983"/>
            <a:ext cx="249709" cy="250825"/>
          </a:xfrm>
          <a:prstGeom prst="ellipse">
            <a:avLst/>
          </a:prstGeom>
          <a:solidFill>
            <a:schemeClr val="tx2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cxnSp>
        <p:nvCxnSpPr>
          <p:cNvPr id="722" name="Straight Connector 721">
            <a:extLst>
              <a:ext uri="{FF2B5EF4-FFF2-40B4-BE49-F238E27FC236}">
                <a16:creationId xmlns:a16="http://schemas.microsoft.com/office/drawing/2014/main" id="{17F23AA6-CE45-023A-DE27-5B423923C411}"/>
              </a:ext>
            </a:extLst>
          </p:cNvPr>
          <p:cNvCxnSpPr>
            <a:cxnSpLocks/>
          </p:cNvCxnSpPr>
          <p:nvPr/>
        </p:nvCxnSpPr>
        <p:spPr>
          <a:xfrm>
            <a:off x="1884713" y="4640069"/>
            <a:ext cx="215741" cy="0"/>
          </a:xfrm>
          <a:prstGeom prst="line">
            <a:avLst/>
          </a:prstGeom>
          <a:noFill/>
          <a:ln w="508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3" name="TextBox 722">
            <a:extLst>
              <a:ext uri="{FF2B5EF4-FFF2-40B4-BE49-F238E27FC236}">
                <a16:creationId xmlns:a16="http://schemas.microsoft.com/office/drawing/2014/main" id="{2C695A0F-9452-5C51-9E79-49CB5E1422BD}"/>
              </a:ext>
            </a:extLst>
          </p:cNvPr>
          <p:cNvSpPr txBox="1"/>
          <p:nvPr/>
        </p:nvSpPr>
        <p:spPr>
          <a:xfrm>
            <a:off x="9155125" y="3921495"/>
            <a:ext cx="1879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Building additional transmission lines is an effective solution</a:t>
            </a:r>
          </a:p>
        </p:txBody>
      </p:sp>
      <p:sp>
        <p:nvSpPr>
          <p:cNvPr id="724" name="TextBox 723">
            <a:extLst>
              <a:ext uri="{FF2B5EF4-FFF2-40B4-BE49-F238E27FC236}">
                <a16:creationId xmlns:a16="http://schemas.microsoft.com/office/drawing/2014/main" id="{81744D03-3283-C759-5BC1-2E0FC9071933}"/>
              </a:ext>
            </a:extLst>
          </p:cNvPr>
          <p:cNvSpPr txBox="1"/>
          <p:nvPr/>
        </p:nvSpPr>
        <p:spPr>
          <a:xfrm>
            <a:off x="620584" y="4375212"/>
            <a:ext cx="1352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Synchronous condensers improve system strength and stability</a:t>
            </a:r>
          </a:p>
        </p:txBody>
      </p:sp>
      <p:sp>
        <p:nvSpPr>
          <p:cNvPr id="725" name="Arc 724">
            <a:extLst>
              <a:ext uri="{FF2B5EF4-FFF2-40B4-BE49-F238E27FC236}">
                <a16:creationId xmlns:a16="http://schemas.microsoft.com/office/drawing/2014/main" id="{9CF9B2F8-2606-7393-92FD-CF77A66CB437}"/>
              </a:ext>
            </a:extLst>
          </p:cNvPr>
          <p:cNvSpPr/>
          <p:nvPr/>
        </p:nvSpPr>
        <p:spPr bwMode="auto">
          <a:xfrm rot="18962509">
            <a:off x="6029663" y="4783452"/>
            <a:ext cx="292418" cy="296950"/>
          </a:xfrm>
          <a:prstGeom prst="arc">
            <a:avLst/>
          </a:prstGeom>
          <a:noFill/>
          <a:ln w="19050">
            <a:solidFill>
              <a:schemeClr val="tx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Tx/>
              <a:buFontTx/>
              <a:buChar char="•"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48B9"/>
              </a:solidFill>
              <a:effectLst/>
              <a:latin typeface="Arial" charset="0"/>
            </a:endParaRPr>
          </a:p>
        </p:txBody>
      </p:sp>
      <p:sp>
        <p:nvSpPr>
          <p:cNvPr id="726" name="TextBox 725">
            <a:extLst>
              <a:ext uri="{FF2B5EF4-FFF2-40B4-BE49-F238E27FC236}">
                <a16:creationId xmlns:a16="http://schemas.microsoft.com/office/drawing/2014/main" id="{22C1999E-E412-6AC8-9FC4-BD7F1A056138}"/>
              </a:ext>
            </a:extLst>
          </p:cNvPr>
          <p:cNvSpPr txBox="1"/>
          <p:nvPr/>
        </p:nvSpPr>
        <p:spPr>
          <a:xfrm>
            <a:off x="6298153" y="4210776"/>
            <a:ext cx="20848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Series compensation may also be a viable solution</a:t>
            </a:r>
          </a:p>
        </p:txBody>
      </p:sp>
      <p:cxnSp>
        <p:nvCxnSpPr>
          <p:cNvPr id="727" name="Straight Connector 726">
            <a:extLst>
              <a:ext uri="{FF2B5EF4-FFF2-40B4-BE49-F238E27FC236}">
                <a16:creationId xmlns:a16="http://schemas.microsoft.com/office/drawing/2014/main" id="{3A8EC04E-29AD-07F0-7BE6-05067A28B4D4}"/>
              </a:ext>
            </a:extLst>
          </p:cNvPr>
          <p:cNvCxnSpPr>
            <a:cxnSpLocks/>
          </p:cNvCxnSpPr>
          <p:nvPr/>
        </p:nvCxnSpPr>
        <p:spPr>
          <a:xfrm flipH="1" flipV="1">
            <a:off x="6176731" y="4285254"/>
            <a:ext cx="2031" cy="452343"/>
          </a:xfrm>
          <a:prstGeom prst="line">
            <a:avLst/>
          </a:prstGeom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Straight Connector 727">
            <a:extLst>
              <a:ext uri="{FF2B5EF4-FFF2-40B4-BE49-F238E27FC236}">
                <a16:creationId xmlns:a16="http://schemas.microsoft.com/office/drawing/2014/main" id="{7250A6C2-371C-6A8A-7B7E-9D7A67F772E5}"/>
              </a:ext>
            </a:extLst>
          </p:cNvPr>
          <p:cNvCxnSpPr>
            <a:cxnSpLocks/>
          </p:cNvCxnSpPr>
          <p:nvPr/>
        </p:nvCxnSpPr>
        <p:spPr bwMode="auto">
          <a:xfrm flipH="1">
            <a:off x="6063159" y="4732928"/>
            <a:ext cx="225425" cy="435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9" name="Straight Connector 728">
            <a:extLst>
              <a:ext uri="{FF2B5EF4-FFF2-40B4-BE49-F238E27FC236}">
                <a16:creationId xmlns:a16="http://schemas.microsoft.com/office/drawing/2014/main" id="{9DFD8290-D8D9-8AF4-3B0A-B73BEE9DE552}"/>
              </a:ext>
            </a:extLst>
          </p:cNvPr>
          <p:cNvCxnSpPr>
            <a:cxnSpLocks/>
          </p:cNvCxnSpPr>
          <p:nvPr/>
        </p:nvCxnSpPr>
        <p:spPr>
          <a:xfrm flipH="1" flipV="1">
            <a:off x="6174889" y="4519457"/>
            <a:ext cx="2770" cy="954369"/>
          </a:xfrm>
          <a:prstGeom prst="line">
            <a:avLst/>
          </a:prstGeom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493D2BE-BB5B-CBDB-DD33-F83D80BEC7FF}"/>
              </a:ext>
            </a:extLst>
          </p:cNvPr>
          <p:cNvGrpSpPr/>
          <p:nvPr/>
        </p:nvGrpSpPr>
        <p:grpSpPr>
          <a:xfrm rot="5400000">
            <a:off x="7875572" y="4815573"/>
            <a:ext cx="573401" cy="562975"/>
            <a:chOff x="4636163" y="2737688"/>
            <a:chExt cx="573401" cy="562975"/>
          </a:xfrm>
        </p:grpSpPr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B1C388F1-1CDC-E69E-E661-AEA7C242F34F}"/>
                </a:ext>
              </a:extLst>
            </p:cNvPr>
            <p:cNvGrpSpPr/>
            <p:nvPr/>
          </p:nvGrpSpPr>
          <p:grpSpPr>
            <a:xfrm rot="5400000">
              <a:off x="4883323" y="2797825"/>
              <a:ext cx="179207" cy="473275"/>
              <a:chOff x="1655941" y="5806940"/>
              <a:chExt cx="179207" cy="473275"/>
            </a:xfrm>
          </p:grpSpPr>
          <p:grpSp>
            <p:nvGrpSpPr>
              <p:cNvPr id="732" name="Group 731">
                <a:extLst>
                  <a:ext uri="{FF2B5EF4-FFF2-40B4-BE49-F238E27FC236}">
                    <a16:creationId xmlns:a16="http://schemas.microsoft.com/office/drawing/2014/main" id="{797B3051-29E0-71B8-2A92-314192F475F6}"/>
                  </a:ext>
                </a:extLst>
              </p:cNvPr>
              <p:cNvGrpSpPr/>
              <p:nvPr/>
            </p:nvGrpSpPr>
            <p:grpSpPr>
              <a:xfrm>
                <a:off x="1655941" y="5947013"/>
                <a:ext cx="179207" cy="333202"/>
                <a:chOff x="1705948" y="6020832"/>
                <a:chExt cx="179207" cy="333202"/>
              </a:xfrm>
            </p:grpSpPr>
            <p:grpSp>
              <p:nvGrpSpPr>
                <p:cNvPr id="734" name="Group 733">
                  <a:extLst>
                    <a:ext uri="{FF2B5EF4-FFF2-40B4-BE49-F238E27FC236}">
                      <a16:creationId xmlns:a16="http://schemas.microsoft.com/office/drawing/2014/main" id="{CC12C4FB-7289-1B18-F6F4-7F68C58C5EF0}"/>
                    </a:ext>
                  </a:extLst>
                </p:cNvPr>
                <p:cNvGrpSpPr/>
                <p:nvPr/>
              </p:nvGrpSpPr>
              <p:grpSpPr>
                <a:xfrm rot="16200000">
                  <a:off x="1643062" y="6117431"/>
                  <a:ext cx="319318" cy="153888"/>
                  <a:chOff x="645319" y="3126581"/>
                  <a:chExt cx="319318" cy="153888"/>
                </a:xfrm>
              </p:grpSpPr>
              <p:sp>
                <p:nvSpPr>
                  <p:cNvPr id="736" name="Cylinder 735">
                    <a:extLst>
                      <a:ext uri="{FF2B5EF4-FFF2-40B4-BE49-F238E27FC236}">
                        <a16:creationId xmlns:a16="http://schemas.microsoft.com/office/drawing/2014/main" id="{B5D3C438-4C9E-02F2-A972-EABAC33C6AC9}"/>
                      </a:ext>
                    </a:extLst>
                  </p:cNvPr>
                  <p:cNvSpPr/>
                  <p:nvPr/>
                </p:nvSpPr>
                <p:spPr bwMode="auto">
                  <a:xfrm rot="5400000">
                    <a:off x="766539" y="3102549"/>
                    <a:ext cx="97856" cy="197866"/>
                  </a:xfrm>
                  <a:prstGeom prst="can">
                    <a:avLst/>
                  </a:prstGeom>
                  <a:solidFill>
                    <a:srgbClr val="00B0F0"/>
                  </a:solidFill>
                  <a:ln w="9525" cap="flat" cmpd="sng" algn="ctr">
                    <a:solidFill>
                      <a:srgbClr val="00B0F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ct val="20000"/>
                      </a:spcAft>
                      <a:buClrTx/>
                      <a:buSzTx/>
                      <a:buFontTx/>
                      <a:buChar char="•"/>
                      <a:tabLst/>
                    </a:pPr>
                    <a:endParaRPr kumimoji="0" lang="en-US" sz="1800" b="1" i="0" u="none" strike="noStrike" cap="none" normalizeH="0" baseline="0" dirty="0">
                      <a:ln>
                        <a:noFill/>
                      </a:ln>
                      <a:solidFill>
                        <a:srgbClr val="0048B9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7" name="TextBox 736">
                    <a:extLst>
                      <a:ext uri="{FF2B5EF4-FFF2-40B4-BE49-F238E27FC236}">
                        <a16:creationId xmlns:a16="http://schemas.microsoft.com/office/drawing/2014/main" id="{5A25137C-CF97-E503-EE6D-1DCD6661118A}"/>
                      </a:ext>
                    </a:extLst>
                  </p:cNvPr>
                  <p:cNvSpPr txBox="1"/>
                  <p:nvPr/>
                </p:nvSpPr>
                <p:spPr>
                  <a:xfrm>
                    <a:off x="645319" y="3126581"/>
                    <a:ext cx="319318" cy="15388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" dirty="0">
                        <a:solidFill>
                          <a:srgbClr val="0000FF"/>
                        </a:solidFill>
                      </a:rPr>
                      <a:t>BESS</a:t>
                    </a:r>
                  </a:p>
                </p:txBody>
              </p:sp>
            </p:grpSp>
            <p:sp>
              <p:nvSpPr>
                <p:cNvPr id="735" name="Line 1018">
                  <a:extLst>
                    <a:ext uri="{FF2B5EF4-FFF2-40B4-BE49-F238E27FC236}">
                      <a16:creationId xmlns:a16="http://schemas.microsoft.com/office/drawing/2014/main" id="{A73D59AB-78BE-0A83-01C5-34548EBE60F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10800000" flipH="1" flipV="1">
                  <a:off x="1705948" y="6020832"/>
                  <a:ext cx="179207" cy="0"/>
                </a:xfrm>
                <a:prstGeom prst="line">
                  <a:avLst/>
                </a:prstGeom>
                <a:solidFill>
                  <a:schemeClr val="tx1"/>
                </a:solidFill>
                <a:ln w="50800">
                  <a:solidFill>
                    <a:srgbClr val="00B0F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350" dirty="0">
                    <a:solidFill>
                      <a:prstClr val="black"/>
                    </a:solidFill>
                    <a:highlight>
                      <a:srgbClr val="00B0F0"/>
                    </a:highlight>
                    <a:latin typeface="Arial"/>
                  </a:endParaRPr>
                </a:p>
              </p:txBody>
            </p:sp>
          </p:grpSp>
          <p:cxnSp>
            <p:nvCxnSpPr>
              <p:cNvPr id="733" name="Straight Connector 732">
                <a:extLst>
                  <a:ext uri="{FF2B5EF4-FFF2-40B4-BE49-F238E27FC236}">
                    <a16:creationId xmlns:a16="http://schemas.microsoft.com/office/drawing/2014/main" id="{E8056E88-678D-7238-7A38-C163DFD7E1A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650603" y="5909796"/>
                <a:ext cx="205716" cy="3"/>
              </a:xfrm>
              <a:prstGeom prst="line">
                <a:avLst/>
              </a:prstGeom>
              <a:ln w="15875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1" name="TextBox 730">
              <a:extLst>
                <a:ext uri="{FF2B5EF4-FFF2-40B4-BE49-F238E27FC236}">
                  <a16:creationId xmlns:a16="http://schemas.microsoft.com/office/drawing/2014/main" id="{B2979911-5D4C-2715-654D-81BBD63EB293}"/>
                </a:ext>
              </a:extLst>
            </p:cNvPr>
            <p:cNvSpPr txBox="1"/>
            <p:nvPr/>
          </p:nvSpPr>
          <p:spPr>
            <a:xfrm rot="5400000" flipV="1">
              <a:off x="4439314" y="2934537"/>
              <a:ext cx="562975" cy="1692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500" b="1" i="1" dirty="0">
                  <a:solidFill>
                    <a:srgbClr val="00B0F0"/>
                  </a:solidFill>
                  <a:latin typeface="Arial"/>
                </a:rPr>
                <a:t>GFM Battery</a:t>
              </a:r>
            </a:p>
          </p:txBody>
        </p:sp>
      </p:grpSp>
      <p:grpSp>
        <p:nvGrpSpPr>
          <p:cNvPr id="738" name="Group 737">
            <a:extLst>
              <a:ext uri="{FF2B5EF4-FFF2-40B4-BE49-F238E27FC236}">
                <a16:creationId xmlns:a16="http://schemas.microsoft.com/office/drawing/2014/main" id="{EB1C5239-3523-ED9F-1325-AAFBCD55E49B}"/>
              </a:ext>
            </a:extLst>
          </p:cNvPr>
          <p:cNvGrpSpPr/>
          <p:nvPr/>
        </p:nvGrpSpPr>
        <p:grpSpPr>
          <a:xfrm rot="16200000">
            <a:off x="7965963" y="5453257"/>
            <a:ext cx="345173" cy="157859"/>
            <a:chOff x="7077132" y="4634627"/>
            <a:chExt cx="345173" cy="157859"/>
          </a:xfrm>
          <a:solidFill>
            <a:srgbClr val="FF0000"/>
          </a:solidFill>
        </p:grpSpPr>
        <p:grpSp>
          <p:nvGrpSpPr>
            <p:cNvPr id="739" name="Group 738">
              <a:extLst>
                <a:ext uri="{FF2B5EF4-FFF2-40B4-BE49-F238E27FC236}">
                  <a16:creationId xmlns:a16="http://schemas.microsoft.com/office/drawing/2014/main" id="{1B8816D7-D4AB-A60C-70AB-7C4400578ACA}"/>
                </a:ext>
              </a:extLst>
            </p:cNvPr>
            <p:cNvGrpSpPr/>
            <p:nvPr/>
          </p:nvGrpSpPr>
          <p:grpSpPr>
            <a:xfrm rot="16200000">
              <a:off x="7170789" y="4540970"/>
              <a:ext cx="157859" cy="345173"/>
              <a:chOff x="5047562" y="4090760"/>
              <a:chExt cx="346923" cy="717670"/>
            </a:xfrm>
            <a:grpFill/>
          </p:grpSpPr>
          <p:sp>
            <p:nvSpPr>
              <p:cNvPr id="741" name="Line 1018">
                <a:extLst>
                  <a:ext uri="{FF2B5EF4-FFF2-40B4-BE49-F238E27FC236}">
                    <a16:creationId xmlns:a16="http://schemas.microsoft.com/office/drawing/2014/main" id="{2EE8BC16-89EC-D818-924A-D9B94A1CE1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47562" y="4534092"/>
                <a:ext cx="346923" cy="0"/>
              </a:xfrm>
              <a:prstGeom prst="line">
                <a:avLst/>
              </a:prstGeom>
              <a:grpFill/>
              <a:ln w="50800">
                <a:solidFill>
                  <a:srgbClr val="0099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350" dirty="0">
                  <a:solidFill>
                    <a:srgbClr val="FF0000"/>
                  </a:solidFill>
                  <a:latin typeface="Arial"/>
                </a:endParaRPr>
              </a:p>
            </p:txBody>
          </p:sp>
          <p:cxnSp>
            <p:nvCxnSpPr>
              <p:cNvPr id="742" name="Straight Connector 741">
                <a:extLst>
                  <a:ext uri="{FF2B5EF4-FFF2-40B4-BE49-F238E27FC236}">
                    <a16:creationId xmlns:a16="http://schemas.microsoft.com/office/drawing/2014/main" id="{A6BAE1EC-F7E9-7F3E-4BCC-B9F27DFC518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4862192" y="4449593"/>
                <a:ext cx="717670" cy="4"/>
              </a:xfrm>
              <a:prstGeom prst="line">
                <a:avLst/>
              </a:prstGeom>
              <a:grpFill/>
              <a:ln w="19050">
                <a:solidFill>
                  <a:srgbClr val="0099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0" name="Rectangle 1034">
              <a:extLst>
                <a:ext uri="{FF2B5EF4-FFF2-40B4-BE49-F238E27FC236}">
                  <a16:creationId xmlns:a16="http://schemas.microsoft.com/office/drawing/2014/main" id="{21AC859D-0151-B347-FABE-AE86539D1C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173649" y="4684842"/>
              <a:ext cx="65734" cy="61704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rgbClr val="0099FF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  <a:defRPr/>
              </a:pPr>
              <a:endParaRPr lang="en-US" altLang="en-US" sz="135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798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13" grpId="0" animBg="1"/>
      <p:bldP spid="716" grpId="0" animBg="1"/>
      <p:bldP spid="719" grpId="0" animBg="1"/>
      <p:bldP spid="721" grpId="0" animBg="1"/>
      <p:bldP spid="723" grpId="0"/>
      <p:bldP spid="724" grpId="0"/>
      <p:bldP spid="725" grpId="0" animBg="1"/>
      <p:bldP spid="726" grpId="0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2E61AC-467F-E47A-4B91-ABE93D73C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Grid-forming inverters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45739-D71C-71F2-014A-2D0A818563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With the addition of 2000MW of batteries over the next decade, the performance and benefits of GFM inverters must be assessed</a:t>
            </a:r>
          </a:p>
          <a:p>
            <a:pPr lvl="1"/>
            <a:r>
              <a:rPr lang="en-US" dirty="0"/>
              <a:t>The primary use cases will be to alleviate weak-grid impacts and improve resilience</a:t>
            </a:r>
          </a:p>
          <a:p>
            <a:pPr lvl="1"/>
            <a:r>
              <a:rPr lang="en-US" dirty="0"/>
              <a:t>The initial focus will be on GFM batteries, but benefits of GFM inverters at PV plants will also be explored</a:t>
            </a:r>
          </a:p>
          <a:p>
            <a:r>
              <a:rPr lang="en-US" dirty="0"/>
              <a:t>Simulations are required to determine the most effective way to deploy this technology</a:t>
            </a:r>
          </a:p>
          <a:p>
            <a:pPr lvl="1"/>
            <a:r>
              <a:rPr lang="en-US" dirty="0"/>
              <a:t>How many GFM inverters are required to ensure stability?</a:t>
            </a:r>
          </a:p>
          <a:p>
            <a:pPr lvl="2"/>
            <a:r>
              <a:rPr lang="en-US" sz="1600" dirty="0"/>
              <a:t>Some studies have suggested that 30% of inverters need to be GFM</a:t>
            </a:r>
          </a:p>
          <a:p>
            <a:pPr lvl="1"/>
            <a:r>
              <a:rPr lang="en-US" dirty="0"/>
              <a:t>Where should they be located for maximum effect?</a:t>
            </a:r>
          </a:p>
          <a:p>
            <a:r>
              <a:rPr lang="en-US" dirty="0"/>
              <a:t>GFM functional specifications and performance capabilities must be established in our interconnection requirements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1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9395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EK" val="2720"/>
  <p:tag name="MIO_PRESI_FIRST_SLIDENUMBER" val="1"/>
  <p:tag name="MIO_HDS" val="True"/>
  <p:tag name="MIO_EKGUID" val="fe189724-6121-46d6-b95d-300000938140"/>
  <p:tag name="MIO_UPDATE" val="True"/>
  <p:tag name="MIO_DBID" val="5301834A-B855-4702-B1EC-2C598E341CDE"/>
  <p:tag name="MIO_OBJECTNAME" val="NextEra Energy Blue"/>
  <p:tag name="MIO_LASTEDITORNAME" val="Jason Fennell"/>
  <p:tag name="MIO_FALLBACK_LAYOUT" val="2"/>
  <p:tag name="MIO_SHOW_DATE" val="False"/>
  <p:tag name="MIO_SHOW_FOOTER" val="False"/>
  <p:tag name="MIO_SHOW_PAGENUMBER" val="False"/>
  <p:tag name="MIO_AVOID_BLANK_LAYOUT" val="True"/>
  <p:tag name="MIO_CD_LAYOUT_VALID_AREA" val="False"/>
  <p:tag name="MIO_NUMBER_OF_VALID_LAYOUTS" val="10"/>
  <p:tag name="MIO_VERSION" val="09.04.2018 17:42:45"/>
  <p:tag name="MIO_SKIPVERSION" val="01.01.0001 00:00:00"/>
  <p:tag name="MIO_LASTDOWNLOADED" val="12.05.2023 15:38:29"/>
  <p:tag name="MIO_CDID" val="f8d07f68-8364-485f-b503-613dac2566a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lassification and Control of Information;Please select the level of confidentiality:"/>
  <p:tag name="MIO_USER_INPUT_OPTIONS" val="Proprietary &amp; Confidential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Custom Footer Text;"/>
  <p:tag name="MIO_USER_INPUT_OPTIONAL" val=" "/>
  <p:tag name="MIO_USER_INPUT_TEXT" val="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Watermark;"/>
  <p:tag name="MIO_USER_INPUT_OPTIONAL" val=" "/>
  <p:tag name="MIO_USER_INPUT_TEXT" val="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5de4a23f-6a93-41bd-aaca-47b97fff2347"/>
  <p:tag name="MIO_EKGUID" val="ecd1b816-d791-45a9-ad23-f694a42bc5f9"/>
  <p:tag name="MIO_UPDATE" val="True"/>
  <p:tag name="MIO_VERSION" val="26.01.2018 13:55:08"/>
  <p:tag name="MIO_DBID" val="5301834A-B855-4702-B1EC-2C598E341CDE"/>
  <p:tag name="MIO_LASTDOWNLOADED" val="26.01.2018 13:55:05"/>
  <p:tag name="MIO_OBJECTNAME" val="FPL#mainWhite"/>
  <p:tag name="MIO_LASTEDITORNAME" val="Jason Fennell"/>
  <p:tag name="MIO_LOGOPLACEHOLDER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a7b7a597-b226-4d52-a9c2-d36b7ac74dc3"/>
  <p:tag name="MIO_EKGUID" val="0fb326d9-c947-4875-8ba2-d7e0572bef6f"/>
  <p:tag name="MIO_UPDATE" val="True"/>
  <p:tag name="MIO_VERSION" val="26.01.2018 13:55:05"/>
  <p:tag name="MIO_DBID" val="5301834A-B855-4702-B1EC-2C598E341CDE"/>
  <p:tag name="MIO_LASTDOWNLOADED" val="26.01.2018 13:55:02"/>
  <p:tag name="MIO_OBJECTNAME" val="FPL#titleWhite"/>
  <p:tag name="MIO_LASTEDITORNAME" val="Jason Fennell"/>
  <p:tag name="MIO_LOGOPLACEHOLDER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4fe55d0a-715c-4da7-b553-7e61bcf990b2"/>
  <p:tag name="MIO_EKGUID" val="d5e9fb4f-6ba1-475c-97f7-166469f467bb"/>
  <p:tag name="MIO_UPDATE" val="True"/>
  <p:tag name="MIO_VERSION" val="28.11.2017 11:42:09"/>
  <p:tag name="MIO_DBID" val="5301834A-B855-4702-B1EC-2C598E341CDE"/>
  <p:tag name="MIO_LASTDOWNLOADED" val="28.11.2017 11:42:09"/>
  <p:tag name="MIO_OBJECTNAME" val="FPL#centerBlue"/>
  <p:tag name="MIO_LASTEDITORNAME" val="Jason Fennell"/>
  <p:tag name="MIO_LOGOPLACEHOLDER" val="true"/>
</p:tagLst>
</file>

<file path=ppt/theme/theme1.xml><?xml version="1.0" encoding="utf-8"?>
<a:theme xmlns:a="http://schemas.openxmlformats.org/drawingml/2006/main" name="NextEra Energy Blue">
  <a:themeElements>
    <a:clrScheme name="White Template">
      <a:dk1>
        <a:sysClr val="windowText" lastClr="000000"/>
      </a:dk1>
      <a:lt1>
        <a:sysClr val="window" lastClr="FFFFFF"/>
      </a:lt1>
      <a:dk2>
        <a:srgbClr val="7D7D7D"/>
      </a:dk2>
      <a:lt2>
        <a:srgbClr val="B2B2B2"/>
      </a:lt2>
      <a:accent1>
        <a:srgbClr val="30A310"/>
      </a:accent1>
      <a:accent2>
        <a:srgbClr val="7AC142"/>
      </a:accent2>
      <a:accent3>
        <a:srgbClr val="C4D600"/>
      </a:accent3>
      <a:accent4>
        <a:srgbClr val="0BB8D7"/>
      </a:accent4>
      <a:accent5>
        <a:srgbClr val="0070C0"/>
      </a:accent5>
      <a:accent6>
        <a:srgbClr val="0048B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solidFill>
            <a:schemeClr val="accent1"/>
          </a:solidFill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sz="1800" b="0" i="0" u="none" strike="noStrike" cap="none" normalizeH="0" baseline="0" dirty="0" smtClean="0">
            <a:ln>
              <a:noFill/>
            </a:ln>
            <a:solidFill>
              <a:srgbClr val="0048B9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vert="horz" wrap="none" rtlCol="0">
        <a:sp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C00000"/>
            </a:solidFill>
            <a:effectLst/>
            <a:latin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NEE_4x3_2015-07-10</Template>
  <TotalTime>15144</TotalTime>
  <Words>489</Words>
  <Application>Microsoft Office PowerPoint</Application>
  <PresentationFormat>Custom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Gill Sans</vt:lpstr>
      <vt:lpstr>NextEra Energy Blue</vt:lpstr>
      <vt:lpstr>FPL Overview</vt:lpstr>
      <vt:lpstr>FPL is the largest utility in the state serving ~5.8 million customers across 43 counties</vt:lpstr>
      <vt:lpstr>Florida Power &amp; Light overview</vt:lpstr>
      <vt:lpstr>NextEra’s plan to reach Real Zero</vt:lpstr>
      <vt:lpstr>Adoption of IEEE 2800</vt:lpstr>
      <vt:lpstr>Novel solutions to IBR weak-grid challenges</vt:lpstr>
      <vt:lpstr>Grid-forming inverters</vt:lpstr>
      <vt:lpstr>PowerPoint Presentation</vt:lpstr>
    </vt:vector>
  </TitlesOfParts>
  <Company>NextEra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Johnson</dc:creator>
  <cp:lastModifiedBy>Arana, Andrew</cp:lastModifiedBy>
  <cp:revision>357</cp:revision>
  <cp:lastPrinted>2023-06-07T14:15:41Z</cp:lastPrinted>
  <dcterms:created xsi:type="dcterms:W3CDTF">2015-07-10T19:46:03Z</dcterms:created>
  <dcterms:modified xsi:type="dcterms:W3CDTF">2023-09-05T16:28:19Z</dcterms:modified>
</cp:coreProperties>
</file>